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0" r:id="rId3"/>
    <p:sldId id="324" r:id="rId4"/>
    <p:sldId id="261" r:id="rId5"/>
    <p:sldId id="262" r:id="rId6"/>
    <p:sldId id="263" r:id="rId7"/>
    <p:sldId id="264" r:id="rId8"/>
    <p:sldId id="332" r:id="rId9"/>
    <p:sldId id="331" r:id="rId10"/>
    <p:sldId id="265" r:id="rId11"/>
    <p:sldId id="266" r:id="rId12"/>
    <p:sldId id="269" r:id="rId13"/>
    <p:sldId id="270" r:id="rId14"/>
    <p:sldId id="273" r:id="rId15"/>
    <p:sldId id="274" r:id="rId16"/>
    <p:sldId id="275" r:id="rId17"/>
    <p:sldId id="272" r:id="rId18"/>
    <p:sldId id="271" r:id="rId19"/>
    <p:sldId id="333" r:id="rId20"/>
    <p:sldId id="334" r:id="rId21"/>
    <p:sldId id="268" r:id="rId22"/>
    <p:sldId id="276" r:id="rId23"/>
    <p:sldId id="277" r:id="rId24"/>
    <p:sldId id="323" r:id="rId25"/>
    <p:sldId id="322" r:id="rId26"/>
    <p:sldId id="280" r:id="rId27"/>
    <p:sldId id="279" r:id="rId28"/>
    <p:sldId id="335" r:id="rId29"/>
    <p:sldId id="325" r:id="rId30"/>
    <p:sldId id="328" r:id="rId31"/>
    <p:sldId id="329" r:id="rId32"/>
    <p:sldId id="338" r:id="rId33"/>
    <p:sldId id="336" r:id="rId34"/>
    <p:sldId id="281" r:id="rId35"/>
    <p:sldId id="282" r:id="rId36"/>
    <p:sldId id="326" r:id="rId37"/>
    <p:sldId id="284" r:id="rId38"/>
    <p:sldId id="285" r:id="rId39"/>
    <p:sldId id="283" r:id="rId40"/>
    <p:sldId id="321" r:id="rId41"/>
    <p:sldId id="339" r:id="rId42"/>
    <p:sldId id="340" r:id="rId43"/>
    <p:sldId id="327" r:id="rId44"/>
    <p:sldId id="337" r:id="rId45"/>
    <p:sldId id="330" r:id="rId46"/>
    <p:sldId id="320" r:id="rId47"/>
    <p:sldId id="286" r:id="rId48"/>
    <p:sldId id="287" r:id="rId49"/>
    <p:sldId id="288" r:id="rId50"/>
    <p:sldId id="289" r:id="rId51"/>
    <p:sldId id="290" r:id="rId52"/>
    <p:sldId id="304" r:id="rId53"/>
    <p:sldId id="300" r:id="rId54"/>
    <p:sldId id="301" r:id="rId55"/>
    <p:sldId id="317" r:id="rId56"/>
    <p:sldId id="318" r:id="rId57"/>
    <p:sldId id="319" r:id="rId58"/>
    <p:sldId id="291" r:id="rId59"/>
    <p:sldId id="302" r:id="rId60"/>
    <p:sldId id="292" r:id="rId61"/>
    <p:sldId id="293" r:id="rId62"/>
    <p:sldId id="294" r:id="rId63"/>
    <p:sldId id="295" r:id="rId64"/>
    <p:sldId id="296" r:id="rId65"/>
    <p:sldId id="297" r:id="rId66"/>
    <p:sldId id="312" r:id="rId67"/>
    <p:sldId id="298" r:id="rId68"/>
    <p:sldId id="315" r:id="rId69"/>
    <p:sldId id="313" r:id="rId70"/>
    <p:sldId id="299" r:id="rId71"/>
    <p:sldId id="303" r:id="rId72"/>
    <p:sldId id="305" r:id="rId73"/>
    <p:sldId id="341" r:id="rId74"/>
    <p:sldId id="306" r:id="rId75"/>
    <p:sldId id="307" r:id="rId76"/>
    <p:sldId id="309" r:id="rId77"/>
    <p:sldId id="308" r:id="rId78"/>
    <p:sldId id="310" r:id="rId79"/>
    <p:sldId id="311" r:id="rId80"/>
    <p:sldId id="316" r:id="rId81"/>
    <p:sldId id="342" r:id="rId8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3" autoAdjust="0"/>
    <p:restoredTop sz="94660"/>
  </p:normalViewPr>
  <p:slideViewPr>
    <p:cSldViewPr snapToGrid="0">
      <p:cViewPr>
        <p:scale>
          <a:sx n="90" d="100"/>
          <a:sy n="90" d="100"/>
        </p:scale>
        <p:origin x="398" y="-61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viewProps" Target="viewProps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61" Type="http://schemas.openxmlformats.org/officeDocument/2006/relationships/slide" Target="slides/slide60.xml"/><Relationship Id="rId82" Type="http://schemas.openxmlformats.org/officeDocument/2006/relationships/slide" Target="slides/slide8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Kattintson ide az alcím mintájának szerkesztéséhez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11/18/2025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11/18/2025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11/18/2025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11/18/2025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11/18/2025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11/18/2025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11/18/2025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11/18/2025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áma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11/18/2025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 és képaláír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dézet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 idéze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gaz vagy ham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11/18/2025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/>
          <p:cNvSpPr/>
          <p:nvPr/>
        </p:nvSpPr>
        <p:spPr>
          <a:xfrm>
            <a:off x="2865120" y="2044227"/>
            <a:ext cx="6470469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3200" b="1" dirty="0" smtClean="0">
                <a:solidFill>
                  <a:srgbClr val="222222"/>
                </a:solidFill>
                <a:latin typeface="Century Gothic" panose="020B0502020202020204" pitchFamily="34" charset="0"/>
              </a:rPr>
              <a:t>III</a:t>
            </a:r>
            <a:r>
              <a:rPr lang="hu-HU" sz="3200" b="1" dirty="0">
                <a:solidFill>
                  <a:srgbClr val="222222"/>
                </a:solidFill>
                <a:latin typeface="Century Gothic" panose="020B0502020202020204" pitchFamily="34" charset="0"/>
              </a:rPr>
              <a:t>. Pénzügyi </a:t>
            </a:r>
            <a:r>
              <a:rPr lang="hu-HU" sz="3200" b="1" dirty="0" smtClean="0">
                <a:solidFill>
                  <a:srgbClr val="222222"/>
                </a:solidFill>
                <a:latin typeface="Century Gothic" panose="020B0502020202020204" pitchFamily="34" charset="0"/>
              </a:rPr>
              <a:t>tudatosság</a:t>
            </a:r>
          </a:p>
          <a:p>
            <a:endParaRPr lang="hu-HU" sz="3200" dirty="0">
              <a:solidFill>
                <a:srgbClr val="222222"/>
              </a:solidFill>
              <a:latin typeface="Century Gothic" panose="020B0502020202020204" pitchFamily="34" charset="0"/>
            </a:endParaRPr>
          </a:p>
          <a:p>
            <a:r>
              <a:rPr lang="hu-HU" sz="3200" dirty="0">
                <a:solidFill>
                  <a:srgbClr val="222222"/>
                </a:solidFill>
                <a:latin typeface="Century Gothic" panose="020B0502020202020204" pitchFamily="34" charset="0"/>
              </a:rPr>
              <a:t>Bevétel ≠ profit – </a:t>
            </a:r>
            <a:r>
              <a:rPr lang="hu-HU" sz="3200" dirty="0" smtClean="0">
                <a:solidFill>
                  <a:srgbClr val="222222"/>
                </a:solidFill>
                <a:latin typeface="Century Gothic" panose="020B0502020202020204" pitchFamily="34" charset="0"/>
              </a:rPr>
              <a:t>alapfogalmak</a:t>
            </a:r>
          </a:p>
          <a:p>
            <a:r>
              <a:rPr lang="hu-HU" sz="3200" dirty="0" smtClean="0">
                <a:solidFill>
                  <a:srgbClr val="222222"/>
                </a:solidFill>
                <a:latin typeface="Century Gothic" panose="020B0502020202020204" pitchFamily="34" charset="0"/>
              </a:rPr>
              <a:t>Cash-flow </a:t>
            </a:r>
            <a:r>
              <a:rPr lang="hu-HU" sz="3200" dirty="0">
                <a:solidFill>
                  <a:srgbClr val="222222"/>
                </a:solidFill>
                <a:latin typeface="Century Gothic" panose="020B0502020202020204" pitchFamily="34" charset="0"/>
              </a:rPr>
              <a:t>tervezés és likviditás </a:t>
            </a:r>
            <a:endParaRPr lang="hu-HU" sz="3200" dirty="0" smtClean="0">
              <a:solidFill>
                <a:srgbClr val="222222"/>
              </a:solidFill>
              <a:latin typeface="Century Gothic" panose="020B0502020202020204" pitchFamily="34" charset="0"/>
            </a:endParaRPr>
          </a:p>
          <a:p>
            <a:r>
              <a:rPr lang="hu-HU" sz="3200" dirty="0" smtClean="0">
                <a:solidFill>
                  <a:srgbClr val="222222"/>
                </a:solidFill>
                <a:latin typeface="Century Gothic" panose="020B0502020202020204" pitchFamily="34" charset="0"/>
              </a:rPr>
              <a:t>Üzleti terv</a:t>
            </a:r>
          </a:p>
          <a:p>
            <a:endParaRPr lang="hu-HU" sz="3200" b="0" i="0" dirty="0">
              <a:solidFill>
                <a:srgbClr val="222222"/>
              </a:solidFill>
              <a:effectLst/>
              <a:latin typeface="Century Gothic" panose="020B0502020202020204" pitchFamily="34" charset="0"/>
            </a:endParaRPr>
          </a:p>
          <a:p>
            <a:r>
              <a:rPr lang="hu-HU" sz="3200" dirty="0" smtClean="0">
                <a:solidFill>
                  <a:srgbClr val="222222"/>
                </a:solidFill>
                <a:latin typeface="Century Gothic" panose="020B0502020202020204" pitchFamily="34" charset="0"/>
              </a:rPr>
              <a:t>                      Németh Zsuzsanna</a:t>
            </a:r>
            <a:endParaRPr lang="hu-HU" sz="3200" b="0" i="0" dirty="0">
              <a:solidFill>
                <a:srgbClr val="222222"/>
              </a:solidFill>
              <a:effectLst/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28972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940526" y="861383"/>
            <a:ext cx="1036319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hu-HU" b="1" dirty="0" smtClean="0">
              <a:solidFill>
                <a:srgbClr val="1A1A1A"/>
              </a:solidFill>
              <a:latin typeface="Inter"/>
            </a:endParaRPr>
          </a:p>
          <a:p>
            <a:endParaRPr lang="hu-HU" b="1" dirty="0" smtClean="0">
              <a:solidFill>
                <a:srgbClr val="1A1A1A"/>
              </a:solidFill>
              <a:latin typeface="Inter"/>
            </a:endParaRPr>
          </a:p>
          <a:p>
            <a:pPr algn="ctr"/>
            <a:r>
              <a:rPr lang="hu-HU" sz="2800" b="1" dirty="0" smtClean="0">
                <a:solidFill>
                  <a:srgbClr val="1A1A1A"/>
                </a:solidFill>
                <a:latin typeface="Century Gothic" panose="020B0502020202020204" pitchFamily="34" charset="0"/>
              </a:rPr>
              <a:t>Az </a:t>
            </a:r>
            <a:r>
              <a:rPr lang="hu-HU" sz="2800" b="1" dirty="0">
                <a:solidFill>
                  <a:srgbClr val="1A1A1A"/>
                </a:solidFill>
                <a:latin typeface="Century Gothic" panose="020B0502020202020204" pitchFamily="34" charset="0"/>
              </a:rPr>
              <a:t>egyszerűsített </a:t>
            </a:r>
            <a:r>
              <a:rPr lang="hu-HU" sz="2800" b="1" dirty="0" smtClean="0">
                <a:solidFill>
                  <a:srgbClr val="1A1A1A"/>
                </a:solidFill>
                <a:latin typeface="Century Gothic" panose="020B0502020202020204" pitchFamily="34" charset="0"/>
              </a:rPr>
              <a:t>foglalkoztatás</a:t>
            </a:r>
          </a:p>
          <a:p>
            <a:pPr algn="ctr"/>
            <a:endParaRPr lang="hu-HU" sz="2400" dirty="0">
              <a:solidFill>
                <a:srgbClr val="1A1A1A"/>
              </a:solidFill>
              <a:latin typeface="Century Gothic" panose="020B0502020202020204" pitchFamily="34" charset="0"/>
            </a:endParaRPr>
          </a:p>
          <a:p>
            <a:pPr algn="just"/>
            <a:r>
              <a:rPr lang="hu-HU" sz="2800" b="1" dirty="0" smtClean="0">
                <a:solidFill>
                  <a:srgbClr val="1A1A1A"/>
                </a:solidFill>
                <a:latin typeface="Century Gothic" panose="020B0502020202020204" pitchFamily="34" charset="0"/>
              </a:rPr>
              <a:t>Ezt </a:t>
            </a:r>
            <a:r>
              <a:rPr lang="hu-HU" sz="2800" b="1" dirty="0">
                <a:solidFill>
                  <a:srgbClr val="1A1A1A"/>
                </a:solidFill>
                <a:latin typeface="Century Gothic" panose="020B0502020202020204" pitchFamily="34" charset="0"/>
              </a:rPr>
              <a:t>a foglalkoztatási formát kizárólag:</a:t>
            </a:r>
            <a:endParaRPr lang="hu-HU" sz="2800" dirty="0">
              <a:solidFill>
                <a:srgbClr val="1A1A1A"/>
              </a:solidFill>
              <a:latin typeface="Century Gothic" panose="020B0502020202020204" pitchFamily="34" charset="0"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hu-HU" sz="2800" dirty="0">
                <a:solidFill>
                  <a:srgbClr val="1A1A1A"/>
                </a:solidFill>
                <a:latin typeface="Century Gothic" panose="020B0502020202020204" pitchFamily="34" charset="0"/>
              </a:rPr>
              <a:t>mezőgazdasági idénymunkára,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hu-HU" sz="2800" dirty="0">
                <a:solidFill>
                  <a:srgbClr val="1A1A1A"/>
                </a:solidFill>
                <a:latin typeface="Century Gothic" panose="020B0502020202020204" pitchFamily="34" charset="0"/>
              </a:rPr>
              <a:t>turisztikai idénymunkára,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hu-HU" sz="2800" dirty="0">
                <a:solidFill>
                  <a:srgbClr val="1A1A1A"/>
                </a:solidFill>
                <a:latin typeface="Century Gothic" panose="020B0502020202020204" pitchFamily="34" charset="0"/>
              </a:rPr>
              <a:t>alkalmi munkára vagy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hu-HU" sz="2800" dirty="0">
                <a:solidFill>
                  <a:srgbClr val="1A1A1A"/>
                </a:solidFill>
                <a:latin typeface="Century Gothic" panose="020B0502020202020204" pitchFamily="34" charset="0"/>
              </a:rPr>
              <a:t>filmipari statiszta alkalmi munkavégzésére</a:t>
            </a:r>
          </a:p>
          <a:p>
            <a:pPr algn="just"/>
            <a:r>
              <a:rPr lang="hu-HU" sz="2800" dirty="0">
                <a:solidFill>
                  <a:srgbClr val="1A1A1A"/>
                </a:solidFill>
                <a:latin typeface="Century Gothic" panose="020B0502020202020204" pitchFamily="34" charset="0"/>
              </a:rPr>
              <a:t>lehet alkalmazni</a:t>
            </a:r>
            <a:r>
              <a:rPr lang="hu-HU" sz="2800" dirty="0" smtClean="0">
                <a:solidFill>
                  <a:srgbClr val="1A1A1A"/>
                </a:solidFill>
                <a:latin typeface="Century Gothic" panose="020B0502020202020204" pitchFamily="34" charset="0"/>
              </a:rPr>
              <a:t>.</a:t>
            </a:r>
          </a:p>
          <a:p>
            <a:pPr algn="just"/>
            <a:endParaRPr lang="hu-HU" sz="3200" dirty="0">
              <a:solidFill>
                <a:srgbClr val="1A1A1A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77632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661851" y="25360"/>
            <a:ext cx="10363199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hu-HU" b="1" dirty="0" smtClean="0">
              <a:solidFill>
                <a:srgbClr val="1A1A1A"/>
              </a:solidFill>
              <a:latin typeface="Inter"/>
            </a:endParaRPr>
          </a:p>
          <a:p>
            <a:endParaRPr lang="hu-HU" b="1" dirty="0" smtClean="0">
              <a:solidFill>
                <a:srgbClr val="1A1A1A"/>
              </a:solidFill>
              <a:latin typeface="Inter"/>
            </a:endParaRPr>
          </a:p>
          <a:p>
            <a:pPr algn="ctr"/>
            <a:r>
              <a:rPr lang="hu-HU" sz="2400" b="1" dirty="0" smtClean="0">
                <a:solidFill>
                  <a:srgbClr val="1A1A1A"/>
                </a:solidFill>
                <a:latin typeface="Century Gothic" panose="020B0502020202020204" pitchFamily="34" charset="0"/>
              </a:rPr>
              <a:t>Az </a:t>
            </a:r>
            <a:r>
              <a:rPr lang="hu-HU" sz="2400" b="1" dirty="0">
                <a:solidFill>
                  <a:srgbClr val="1A1A1A"/>
                </a:solidFill>
                <a:latin typeface="Century Gothic" panose="020B0502020202020204" pitchFamily="34" charset="0"/>
              </a:rPr>
              <a:t>egyszerűsített </a:t>
            </a:r>
            <a:r>
              <a:rPr lang="hu-HU" sz="2400" b="1" dirty="0" smtClean="0">
                <a:solidFill>
                  <a:srgbClr val="1A1A1A"/>
                </a:solidFill>
                <a:latin typeface="Century Gothic" panose="020B0502020202020204" pitchFamily="34" charset="0"/>
              </a:rPr>
              <a:t>foglalkoztatás</a:t>
            </a:r>
          </a:p>
          <a:p>
            <a:pPr algn="ctr"/>
            <a:endParaRPr lang="hu-HU" sz="2400" dirty="0">
              <a:solidFill>
                <a:srgbClr val="1A1A1A"/>
              </a:solidFill>
              <a:latin typeface="Century Gothic" panose="020B0502020202020204" pitchFamily="34" charset="0"/>
            </a:endParaRPr>
          </a:p>
          <a:p>
            <a:pPr algn="just"/>
            <a:r>
              <a:rPr lang="hu-HU" sz="2000" b="1" dirty="0" smtClean="0">
                <a:solidFill>
                  <a:srgbClr val="1A1A1A"/>
                </a:solidFill>
                <a:latin typeface="Century Gothic" panose="020B0502020202020204" pitchFamily="34" charset="0"/>
              </a:rPr>
              <a:t>Létszámkorlát</a:t>
            </a:r>
            <a:r>
              <a:rPr lang="hu-HU" sz="2000" b="1" dirty="0">
                <a:solidFill>
                  <a:srgbClr val="1A1A1A"/>
                </a:solidFill>
                <a:latin typeface="Century Gothic" panose="020B0502020202020204" pitchFamily="34" charset="0"/>
              </a:rPr>
              <a:t>:</a:t>
            </a:r>
            <a:endParaRPr lang="hu-HU" sz="2000" dirty="0">
              <a:solidFill>
                <a:srgbClr val="1A1A1A"/>
              </a:solidFill>
              <a:latin typeface="Century Gothic" panose="020B0502020202020204" pitchFamily="34" charset="0"/>
            </a:endParaRPr>
          </a:p>
          <a:p>
            <a:pPr algn="just"/>
            <a:r>
              <a:rPr lang="hu-HU" sz="2000" dirty="0">
                <a:solidFill>
                  <a:srgbClr val="1A1A1A"/>
                </a:solidFill>
                <a:latin typeface="Century Gothic" panose="020B0502020202020204" pitchFamily="34" charset="0"/>
              </a:rPr>
              <a:t>Az alkalmi munkavállalók foglalkoztatásának létszámkorlátja a munkáltató </a:t>
            </a:r>
            <a:r>
              <a:rPr lang="hu-HU" sz="2000" b="1" dirty="0">
                <a:solidFill>
                  <a:srgbClr val="1A1A1A"/>
                </a:solidFill>
                <a:latin typeface="Century Gothic" panose="020B0502020202020204" pitchFamily="34" charset="0"/>
              </a:rPr>
              <a:t>átlagos statisztikai létszáma szerint a </a:t>
            </a:r>
            <a:r>
              <a:rPr lang="hu-HU" sz="2000" dirty="0">
                <a:solidFill>
                  <a:srgbClr val="1A1A1A"/>
                </a:solidFill>
                <a:latin typeface="Century Gothic" panose="020B0502020202020204" pitchFamily="34" charset="0"/>
              </a:rPr>
              <a:t>következő: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hu-HU" sz="2000" dirty="0">
                <a:solidFill>
                  <a:srgbClr val="1A1A1A"/>
                </a:solidFill>
                <a:latin typeface="Century Gothic" panose="020B0502020202020204" pitchFamily="34" charset="0"/>
              </a:rPr>
              <a:t>ha az Mt. hatálya alá tartozó főállású munkavállalót nem foglalkoztat, akkor 1 fő,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hu-HU" sz="2000" dirty="0">
                <a:solidFill>
                  <a:srgbClr val="1A1A1A"/>
                </a:solidFill>
                <a:latin typeface="Century Gothic" panose="020B0502020202020204" pitchFamily="34" charset="0"/>
              </a:rPr>
              <a:t>1-5 fő munkavállaló foglalkoztatásakor 2 fő,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hu-HU" sz="2000" dirty="0">
                <a:solidFill>
                  <a:srgbClr val="1A1A1A"/>
                </a:solidFill>
                <a:latin typeface="Century Gothic" panose="020B0502020202020204" pitchFamily="34" charset="0"/>
              </a:rPr>
              <a:t>6-20 fő munkavállaló foglalkoztatásakor 4 fő,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hu-HU" sz="2000" dirty="0">
                <a:solidFill>
                  <a:srgbClr val="1A1A1A"/>
                </a:solidFill>
                <a:latin typeface="Century Gothic" panose="020B0502020202020204" pitchFamily="34" charset="0"/>
              </a:rPr>
              <a:t>20-nál több munkavállaló foglalkoztatásakor a munkavállalói létszám 20 százaléka.</a:t>
            </a:r>
          </a:p>
          <a:p>
            <a:pPr algn="just"/>
            <a:r>
              <a:rPr lang="hu-HU" sz="2000" dirty="0">
                <a:solidFill>
                  <a:srgbClr val="1A1A1A"/>
                </a:solidFill>
                <a:latin typeface="Century Gothic" panose="020B0502020202020204" pitchFamily="34" charset="0"/>
              </a:rPr>
              <a:t>Az átlagos statisztikai létszám számításánál a munkáltatónak a tárgyév első, illetve hetedik hónapját megelőző hat havi létszámát kell alapul vennie. Ha a munkáltató ennél rövidebb ideje működik, működésének egész hónapjaira eső átlagos statisztikai létszáma a mérvadó.</a:t>
            </a:r>
          </a:p>
          <a:p>
            <a:pPr algn="just"/>
            <a:r>
              <a:rPr lang="hu-HU" sz="2000" dirty="0">
                <a:solidFill>
                  <a:srgbClr val="1A1A1A"/>
                </a:solidFill>
                <a:latin typeface="Century Gothic" panose="020B0502020202020204" pitchFamily="34" charset="0"/>
              </a:rPr>
              <a:t>A munkáltató a napi alkalmi munkavállalói létszámkeretet </a:t>
            </a:r>
            <a:r>
              <a:rPr lang="hu-HU" sz="2000" b="1" dirty="0">
                <a:solidFill>
                  <a:srgbClr val="1A1A1A"/>
                </a:solidFill>
                <a:latin typeface="Century Gothic" panose="020B0502020202020204" pitchFamily="34" charset="0"/>
              </a:rPr>
              <a:t>a tárgyév napjaira egyenlőtlenül beosztva is felhasználhatja</a:t>
            </a:r>
            <a:r>
              <a:rPr lang="hu-HU" sz="2000" dirty="0">
                <a:solidFill>
                  <a:srgbClr val="1A1A1A"/>
                </a:solidFill>
                <a:latin typeface="Century Gothic" panose="020B0502020202020204" pitchFamily="34" charset="0"/>
              </a:rPr>
              <a:t>. A fel nem használt létszámkeret </a:t>
            </a:r>
            <a:r>
              <a:rPr lang="hu-HU" sz="2000" b="1" dirty="0">
                <a:solidFill>
                  <a:srgbClr val="1A1A1A"/>
                </a:solidFill>
                <a:latin typeface="Century Gothic" panose="020B0502020202020204" pitchFamily="34" charset="0"/>
              </a:rPr>
              <a:t>a következő naptári évre nem vihető át</a:t>
            </a:r>
            <a:r>
              <a:rPr lang="hu-HU" sz="2000" b="1" dirty="0" smtClean="0">
                <a:solidFill>
                  <a:srgbClr val="1A1A1A"/>
                </a:solidFill>
                <a:latin typeface="Century Gothic" panose="020B0502020202020204" pitchFamily="34" charset="0"/>
              </a:rPr>
              <a:t>.</a:t>
            </a:r>
            <a:endParaRPr lang="hu-HU" sz="2000" dirty="0">
              <a:solidFill>
                <a:srgbClr val="1A1A1A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82969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583475" y="794730"/>
            <a:ext cx="11129554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hu-HU" b="1" dirty="0" smtClean="0">
                <a:solidFill>
                  <a:srgbClr val="1A1A1A"/>
                </a:solidFill>
                <a:latin typeface="Century Gothic" panose="020B0502020202020204" pitchFamily="34" charset="0"/>
              </a:rPr>
              <a:t>Időbeli </a:t>
            </a:r>
            <a:r>
              <a:rPr lang="hu-HU" b="1" dirty="0">
                <a:solidFill>
                  <a:srgbClr val="1A1A1A"/>
                </a:solidFill>
                <a:latin typeface="Century Gothic" panose="020B0502020202020204" pitchFamily="34" charset="0"/>
              </a:rPr>
              <a:t>korlát</a:t>
            </a:r>
            <a:r>
              <a:rPr lang="hu-HU" b="1" dirty="0" smtClean="0">
                <a:solidFill>
                  <a:srgbClr val="1A1A1A"/>
                </a:solidFill>
                <a:latin typeface="Century Gothic" panose="020B0502020202020204" pitchFamily="34" charset="0"/>
              </a:rPr>
              <a:t>:</a:t>
            </a:r>
          </a:p>
          <a:p>
            <a:pPr algn="just"/>
            <a:endParaRPr lang="hu-HU" dirty="0">
              <a:solidFill>
                <a:srgbClr val="1A1A1A"/>
              </a:solidFill>
              <a:latin typeface="Century Gothic" panose="020B0502020202020204" pitchFamily="34" charset="0"/>
            </a:endParaRPr>
          </a:p>
          <a:p>
            <a:pPr algn="just"/>
            <a:r>
              <a:rPr lang="hu-HU" b="1" dirty="0">
                <a:solidFill>
                  <a:srgbClr val="1A1A1A"/>
                </a:solidFill>
                <a:latin typeface="Century Gothic" panose="020B0502020202020204" pitchFamily="34" charset="0"/>
              </a:rPr>
              <a:t>Alkalmi munkára</a:t>
            </a:r>
            <a:r>
              <a:rPr lang="hu-HU" dirty="0">
                <a:solidFill>
                  <a:srgbClr val="1A1A1A"/>
                </a:solidFill>
                <a:latin typeface="Century Gothic" panose="020B0502020202020204" pitchFamily="34" charset="0"/>
              </a:rPr>
              <a:t> a munkáltató és a munkavállaló között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hu-HU" dirty="0">
                <a:solidFill>
                  <a:srgbClr val="1A1A1A"/>
                </a:solidFill>
                <a:latin typeface="Century Gothic" panose="020B0502020202020204" pitchFamily="34" charset="0"/>
              </a:rPr>
              <a:t>összesen legfeljebb 5 egymást követő naptári napig,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hu-HU" dirty="0">
                <a:solidFill>
                  <a:srgbClr val="1A1A1A"/>
                </a:solidFill>
                <a:latin typeface="Century Gothic" panose="020B0502020202020204" pitchFamily="34" charset="0"/>
              </a:rPr>
              <a:t>egy naptári hónapban összesen legfeljebb 15 naptári napig,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hu-HU" dirty="0">
                <a:solidFill>
                  <a:srgbClr val="1A1A1A"/>
                </a:solidFill>
                <a:latin typeface="Century Gothic" panose="020B0502020202020204" pitchFamily="34" charset="0"/>
              </a:rPr>
              <a:t>egy naptári éven belül összesen legfeljebb 90 naptári napig</a:t>
            </a:r>
          </a:p>
          <a:p>
            <a:pPr algn="just"/>
            <a:r>
              <a:rPr lang="hu-HU" dirty="0">
                <a:solidFill>
                  <a:srgbClr val="1A1A1A"/>
                </a:solidFill>
                <a:latin typeface="Century Gothic" panose="020B0502020202020204" pitchFamily="34" charset="0"/>
              </a:rPr>
              <a:t>létesíthető határozott időre szóló munkaviszony</a:t>
            </a:r>
            <a:r>
              <a:rPr lang="hu-HU" dirty="0" smtClean="0">
                <a:solidFill>
                  <a:srgbClr val="1A1A1A"/>
                </a:solidFill>
                <a:latin typeface="Century Gothic" panose="020B0502020202020204" pitchFamily="34" charset="0"/>
              </a:rPr>
              <a:t>.</a:t>
            </a:r>
          </a:p>
          <a:p>
            <a:pPr algn="just"/>
            <a:endParaRPr lang="hu-HU" dirty="0">
              <a:solidFill>
                <a:srgbClr val="1A1A1A"/>
              </a:solidFill>
              <a:latin typeface="Century Gothic" panose="020B0502020202020204" pitchFamily="34" charset="0"/>
            </a:endParaRPr>
          </a:p>
          <a:p>
            <a:pPr algn="just"/>
            <a:r>
              <a:rPr lang="hu-HU" b="1" dirty="0">
                <a:solidFill>
                  <a:srgbClr val="1A1A1A"/>
                </a:solidFill>
                <a:latin typeface="Century Gothic" panose="020B0502020202020204" pitchFamily="34" charset="0"/>
              </a:rPr>
              <a:t>Mezőgazdasági, illetve turisztikai idénymunkánál</a:t>
            </a:r>
            <a:r>
              <a:rPr lang="hu-HU" dirty="0">
                <a:solidFill>
                  <a:srgbClr val="1A1A1A"/>
                </a:solidFill>
                <a:latin typeface="Century Gothic" panose="020B0502020202020204" pitchFamily="34" charset="0"/>
              </a:rPr>
              <a:t> azonos felek között a határozott időre szóló munkaviszony időtartama nem haladhatja meg egy naptári éven belül a </a:t>
            </a:r>
            <a:r>
              <a:rPr lang="hu-HU" b="1" dirty="0">
                <a:solidFill>
                  <a:srgbClr val="1A1A1A"/>
                </a:solidFill>
                <a:latin typeface="Century Gothic" panose="020B0502020202020204" pitchFamily="34" charset="0"/>
              </a:rPr>
              <a:t>120 nap</a:t>
            </a:r>
            <a:r>
              <a:rPr lang="hu-HU" dirty="0">
                <a:solidFill>
                  <a:srgbClr val="1A1A1A"/>
                </a:solidFill>
                <a:latin typeface="Century Gothic" panose="020B0502020202020204" pitchFamily="34" charset="0"/>
              </a:rPr>
              <a:t>ot</a:t>
            </a:r>
            <a:r>
              <a:rPr lang="hu-HU" dirty="0" smtClean="0">
                <a:solidFill>
                  <a:srgbClr val="1A1A1A"/>
                </a:solidFill>
                <a:latin typeface="Century Gothic" panose="020B0502020202020204" pitchFamily="34" charset="0"/>
              </a:rPr>
              <a:t>.</a:t>
            </a:r>
          </a:p>
          <a:p>
            <a:pPr algn="just"/>
            <a:endParaRPr lang="hu-HU" dirty="0">
              <a:solidFill>
                <a:srgbClr val="1A1A1A"/>
              </a:solidFill>
              <a:latin typeface="Century Gothic" panose="020B0502020202020204" pitchFamily="34" charset="0"/>
            </a:endParaRPr>
          </a:p>
          <a:p>
            <a:pPr algn="just">
              <a:buFont typeface="+mj-lt"/>
              <a:buAutoNum type="arabicPeriod" startAt="2025"/>
            </a:pPr>
            <a:r>
              <a:rPr lang="hu-HU" dirty="0">
                <a:solidFill>
                  <a:srgbClr val="FF0000"/>
                </a:solidFill>
                <a:latin typeface="Century Gothic" panose="020B0502020202020204" pitchFamily="34" charset="0"/>
              </a:rPr>
              <a:t>július 1-jétől, ha a munkavállaló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hu-HU" dirty="0">
                <a:solidFill>
                  <a:srgbClr val="FF0000"/>
                </a:solidFill>
                <a:latin typeface="Century Gothic" panose="020B0502020202020204" pitchFamily="34" charset="0"/>
              </a:rPr>
              <a:t>idénymunkára,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hu-HU" dirty="0">
                <a:solidFill>
                  <a:srgbClr val="FF0000"/>
                </a:solidFill>
                <a:latin typeface="Century Gothic" panose="020B0502020202020204" pitchFamily="34" charset="0"/>
              </a:rPr>
              <a:t>alkalmi munkára, vagy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hu-HU" dirty="0">
                <a:solidFill>
                  <a:srgbClr val="FF0000"/>
                </a:solidFill>
                <a:latin typeface="Century Gothic" panose="020B0502020202020204" pitchFamily="34" charset="0"/>
              </a:rPr>
              <a:t>idénymunkára és alkalmi munkára létesít több alkalommal munkaviszonyt,</a:t>
            </a:r>
          </a:p>
          <a:p>
            <a:pPr algn="just"/>
            <a:r>
              <a:rPr lang="hu-HU" dirty="0">
                <a:solidFill>
                  <a:srgbClr val="FF0000"/>
                </a:solidFill>
                <a:latin typeface="Century Gothic" panose="020B0502020202020204" pitchFamily="34" charset="0"/>
              </a:rPr>
              <a:t>akkor ezen munkaviszonyok együttes időtartama a naptári évben a 120 napot nem haladhatja meg. 2025-ben a 120 napot 2025. július 1-jétől kell számolni.</a:t>
            </a:r>
            <a:endParaRPr lang="hu-HU" b="0" i="0" dirty="0">
              <a:solidFill>
                <a:srgbClr val="FF0000"/>
              </a:solidFill>
              <a:effectLst/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73030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696686" y="637976"/>
            <a:ext cx="1112955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b="1" dirty="0">
                <a:latin typeface="Century Gothic" panose="020B0502020202020204" pitchFamily="34" charset="0"/>
              </a:rPr>
              <a:t>A bejelentést 2 órán belül vissza lehet vonni és módosítani is lehet</a:t>
            </a:r>
            <a:r>
              <a:rPr lang="hu-HU" dirty="0">
                <a:latin typeface="Century Gothic" panose="020B0502020202020204" pitchFamily="34" charset="0"/>
              </a:rPr>
              <a:t>, ha például a foglalkoztatás jellege változik, vagy a munkavégzés meghiúsul. </a:t>
            </a:r>
            <a:endParaRPr lang="hu-HU" dirty="0" smtClean="0">
              <a:latin typeface="Century Gothic" panose="020B0502020202020204" pitchFamily="34" charset="0"/>
            </a:endParaRPr>
          </a:p>
          <a:p>
            <a:endParaRPr lang="hu-HU" dirty="0">
              <a:latin typeface="Century Gothic" panose="020B0502020202020204" pitchFamily="34" charset="0"/>
            </a:endParaRPr>
          </a:p>
          <a:p>
            <a:r>
              <a:rPr lang="hu-HU" dirty="0" smtClean="0">
                <a:latin typeface="Century Gothic" panose="020B0502020202020204" pitchFamily="34" charset="0"/>
              </a:rPr>
              <a:t>Ha </a:t>
            </a:r>
            <a:r>
              <a:rPr lang="hu-HU" dirty="0">
                <a:latin typeface="Century Gothic" panose="020B0502020202020204" pitchFamily="34" charset="0"/>
              </a:rPr>
              <a:t>a bejelentést a foglalkoztatás előtti napon tették meg, vagy a bejelentés egy napnál hosszabb időtartamú munkaviszonyra vonatkozott, akkor a bejelentés esetleges visszavonására vagy módosítására a módosítás bejelentés napján délelőtt 9 óráig van lehetőség. Ezután a munkáltatónak a </a:t>
            </a:r>
            <a:r>
              <a:rPr lang="hu-HU" dirty="0" err="1">
                <a:latin typeface="Century Gothic" panose="020B0502020202020204" pitchFamily="34" charset="0"/>
              </a:rPr>
              <a:t>közterhet</a:t>
            </a:r>
            <a:r>
              <a:rPr lang="hu-HU" dirty="0">
                <a:latin typeface="Century Gothic" panose="020B0502020202020204" pitchFamily="34" charset="0"/>
              </a:rPr>
              <a:t> meg kell fizetnie</a:t>
            </a:r>
            <a:r>
              <a:rPr lang="hu-HU" dirty="0" smtClean="0">
                <a:latin typeface="Century Gothic" panose="020B0502020202020204" pitchFamily="34" charset="0"/>
              </a:rPr>
              <a:t>.</a:t>
            </a:r>
          </a:p>
          <a:p>
            <a:endParaRPr lang="hu-HU" dirty="0">
              <a:latin typeface="Century Gothic" panose="020B0502020202020204" pitchFamily="34" charset="0"/>
            </a:endParaRPr>
          </a:p>
          <a:p>
            <a:r>
              <a:rPr lang="hu-HU" b="1" dirty="0">
                <a:latin typeface="Century Gothic" panose="020B0502020202020204" pitchFamily="34" charset="0"/>
              </a:rPr>
              <a:t>Ha az egyszerűsített foglalkoztatást nem jelentik be határidőben, a munkavégzésre nem lehet az </a:t>
            </a:r>
            <a:r>
              <a:rPr lang="hu-HU" b="1" dirty="0" err="1">
                <a:latin typeface="Century Gothic" panose="020B0502020202020204" pitchFamily="34" charset="0"/>
              </a:rPr>
              <a:t>Efo</a:t>
            </a:r>
            <a:r>
              <a:rPr lang="hu-HU" b="1" dirty="0">
                <a:latin typeface="Century Gothic" panose="020B0502020202020204" pitchFamily="34" charset="0"/>
              </a:rPr>
              <a:t> tv. szabályait alkalmazni. </a:t>
            </a:r>
            <a:r>
              <a:rPr lang="hu-HU" dirty="0">
                <a:latin typeface="Century Gothic" panose="020B0502020202020204" pitchFamily="34" charset="0"/>
              </a:rPr>
              <a:t>Ilyenkor az általános szabályok szerint kell a közteherfizetési kötelezettséget teljesíteni</a:t>
            </a:r>
            <a:r>
              <a:rPr lang="hu-HU" dirty="0" smtClean="0">
                <a:latin typeface="Century Gothic" panose="020B0502020202020204" pitchFamily="34" charset="0"/>
              </a:rPr>
              <a:t>.</a:t>
            </a:r>
          </a:p>
          <a:p>
            <a:endParaRPr lang="hu-HU" dirty="0">
              <a:latin typeface="Century Gothic" panose="020B0502020202020204" pitchFamily="34" charset="0"/>
            </a:endParaRPr>
          </a:p>
          <a:p>
            <a:r>
              <a:rPr lang="hu-HU" b="1" dirty="0">
                <a:latin typeface="Century Gothic" panose="020B0502020202020204" pitchFamily="34" charset="0"/>
              </a:rPr>
              <a:t>A fizetendő közteher:</a:t>
            </a:r>
            <a:endParaRPr lang="hu-HU" dirty="0">
              <a:latin typeface="Century Gothic" panose="020B0502020202020204" pitchFamily="34" charset="0"/>
            </a:endParaRPr>
          </a:p>
          <a:p>
            <a:r>
              <a:rPr lang="hu-HU" dirty="0">
                <a:latin typeface="Century Gothic" panose="020B0502020202020204" pitchFamily="34" charset="0"/>
              </a:rPr>
              <a:t>A munkáltató a munkaviszony minden naptári napjára munkavállalónként:</a:t>
            </a:r>
          </a:p>
          <a:p>
            <a:r>
              <a:rPr lang="hu-HU" dirty="0">
                <a:latin typeface="Century Gothic" panose="020B0502020202020204" pitchFamily="34" charset="0"/>
              </a:rPr>
              <a:t>mezőgazdasági idénymunkánál 2 200 forint,</a:t>
            </a:r>
          </a:p>
          <a:p>
            <a:r>
              <a:rPr lang="hu-HU" dirty="0">
                <a:latin typeface="Century Gothic" panose="020B0502020202020204" pitchFamily="34" charset="0"/>
              </a:rPr>
              <a:t>turisztikai idénymunkánál 2 200 forint,</a:t>
            </a:r>
          </a:p>
          <a:p>
            <a:r>
              <a:rPr lang="hu-HU" dirty="0">
                <a:latin typeface="Century Gothic" panose="020B0502020202020204" pitchFamily="34" charset="0"/>
              </a:rPr>
              <a:t>alkalmi munkánál 4 400 forint,</a:t>
            </a:r>
          </a:p>
          <a:p>
            <a:r>
              <a:rPr lang="hu-HU" dirty="0">
                <a:latin typeface="Century Gothic" panose="020B0502020202020204" pitchFamily="34" charset="0"/>
              </a:rPr>
              <a:t>filmipari statiszta alkalmi munkájánál 8 700 forint</a:t>
            </a:r>
          </a:p>
          <a:p>
            <a:r>
              <a:rPr lang="hu-HU" dirty="0" err="1">
                <a:latin typeface="Century Gothic" panose="020B0502020202020204" pitchFamily="34" charset="0"/>
              </a:rPr>
              <a:t>közterhet</a:t>
            </a:r>
            <a:r>
              <a:rPr lang="hu-HU" dirty="0">
                <a:latin typeface="Century Gothic" panose="020B0502020202020204" pitchFamily="34" charset="0"/>
              </a:rPr>
              <a:t> fizet.</a:t>
            </a:r>
          </a:p>
          <a:p>
            <a:endParaRPr lang="hu-HU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68036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1071154" y="653143"/>
            <a:ext cx="1036320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dirty="0">
                <a:solidFill>
                  <a:srgbClr val="1A1A1A"/>
                </a:solidFill>
                <a:latin typeface="Century Gothic" panose="020B0502020202020204" pitchFamily="34" charset="0"/>
              </a:rPr>
              <a:t>A munkáltató által fizetendő közteher szociális hozzájárulási adónak minősül, azzal, hogy a </a:t>
            </a:r>
            <a:r>
              <a:rPr lang="hu-HU" dirty="0" err="1">
                <a:solidFill>
                  <a:srgbClr val="1A1A1A"/>
                </a:solidFill>
                <a:latin typeface="Century Gothic" panose="020B0502020202020204" pitchFamily="34" charset="0"/>
              </a:rPr>
              <a:t>Szocho</a:t>
            </a:r>
            <a:r>
              <a:rPr lang="hu-HU" dirty="0">
                <a:solidFill>
                  <a:srgbClr val="1A1A1A"/>
                </a:solidFill>
                <a:latin typeface="Century Gothic" panose="020B0502020202020204" pitchFamily="34" charset="0"/>
              </a:rPr>
              <a:t> tv. mentességeket és kedvezményeket megállapító rendelkezései nem alkalmazhatók. Az adókötelezettség teljesítésére és a közteher felosztására az </a:t>
            </a:r>
            <a:r>
              <a:rPr lang="hu-HU" dirty="0" err="1">
                <a:solidFill>
                  <a:srgbClr val="1A1A1A"/>
                </a:solidFill>
                <a:latin typeface="Century Gothic" panose="020B0502020202020204" pitchFamily="34" charset="0"/>
              </a:rPr>
              <a:t>Efo</a:t>
            </a:r>
            <a:r>
              <a:rPr lang="hu-HU" dirty="0">
                <a:solidFill>
                  <a:srgbClr val="1A1A1A"/>
                </a:solidFill>
                <a:latin typeface="Century Gothic" panose="020B0502020202020204" pitchFamily="34" charset="0"/>
              </a:rPr>
              <a:t> tv. szabályait kell alkalmazni</a:t>
            </a:r>
            <a:r>
              <a:rPr lang="hu-HU" dirty="0" smtClean="0">
                <a:solidFill>
                  <a:srgbClr val="1A1A1A"/>
                </a:solidFill>
                <a:latin typeface="Century Gothic" panose="020B0502020202020204" pitchFamily="34" charset="0"/>
              </a:rPr>
              <a:t>.</a:t>
            </a:r>
          </a:p>
          <a:p>
            <a:endParaRPr lang="hu-HU" dirty="0">
              <a:solidFill>
                <a:srgbClr val="1A1A1A"/>
              </a:solidFill>
              <a:latin typeface="Century Gothic" panose="020B0502020202020204" pitchFamily="34" charset="0"/>
            </a:endParaRPr>
          </a:p>
          <a:p>
            <a:r>
              <a:rPr lang="hu-HU" b="1" dirty="0">
                <a:latin typeface="Century Gothic" panose="020B0502020202020204" pitchFamily="34" charset="0"/>
              </a:rPr>
              <a:t>A munkavállaló csak akkor fizet szja-t, és bevallást is csak akkor kell benyújtania, </a:t>
            </a:r>
            <a:r>
              <a:rPr lang="hu-HU" dirty="0">
                <a:latin typeface="Century Gothic" panose="020B0502020202020204" pitchFamily="34" charset="0"/>
              </a:rPr>
              <a:t>ha az egyszerűsített foglalkoztatásból származó bevétele meghaladja az úgynevezett mentesített keretösszeget, </a:t>
            </a:r>
            <a:r>
              <a:rPr lang="hu-HU" dirty="0" smtClean="0">
                <a:latin typeface="Century Gothic" panose="020B0502020202020204" pitchFamily="34" charset="0"/>
              </a:rPr>
              <a:t>vagyis az </a:t>
            </a:r>
            <a:r>
              <a:rPr lang="hu-HU" dirty="0">
                <a:latin typeface="Century Gothic" panose="020B0502020202020204" pitchFamily="34" charset="0"/>
              </a:rPr>
              <a:t>egyszerűsített foglalkoztatásban töltött napok számának</a:t>
            </a:r>
          </a:p>
          <a:p>
            <a:r>
              <a:rPr lang="hu-HU" dirty="0">
                <a:latin typeface="Century Gothic" panose="020B0502020202020204" pitchFamily="34" charset="0"/>
              </a:rPr>
              <a:t>és az év első napján hatályos minimálbér vagy garantált bérminimum napibérként meghatározott összege 130 </a:t>
            </a:r>
            <a:r>
              <a:rPr lang="hu-HU" dirty="0" smtClean="0">
                <a:latin typeface="Century Gothic" panose="020B0502020202020204" pitchFamily="34" charset="0"/>
              </a:rPr>
              <a:t>százalékának szorzatát</a:t>
            </a:r>
            <a:r>
              <a:rPr lang="hu-HU" dirty="0">
                <a:latin typeface="Century Gothic" panose="020B0502020202020204" pitchFamily="34" charset="0"/>
              </a:rPr>
              <a:t>. A személyi jövedelemadót a keretösszeg feletti rész után kell megfizetni.</a:t>
            </a:r>
          </a:p>
          <a:p>
            <a:r>
              <a:rPr lang="hu-HU" dirty="0">
                <a:latin typeface="Century Gothic" panose="020B0502020202020204" pitchFamily="34" charset="0"/>
              </a:rPr>
              <a:t>Ha munkavállalónak szja-bevallást kell benyújtania, akkor abban jövedelemként a mentesített keretösszeget meghaladó részt kell figyelembe vennie. Nem kell jövedelmet megállapítani és bevallást benyújtani a filmipari statisztaként végzett – </a:t>
            </a:r>
            <a:r>
              <a:rPr lang="hu-HU" dirty="0" err="1">
                <a:latin typeface="Century Gothic" panose="020B0502020202020204" pitchFamily="34" charset="0"/>
              </a:rPr>
              <a:t>Efo</a:t>
            </a:r>
            <a:r>
              <a:rPr lang="hu-HU" dirty="0">
                <a:latin typeface="Century Gothic" panose="020B0502020202020204" pitchFamily="34" charset="0"/>
              </a:rPr>
              <a:t> tv. hatálya alá tartozó – alkalmi munkából származó bevételből</a:t>
            </a:r>
            <a:r>
              <a:rPr lang="hu-HU" dirty="0" smtClean="0">
                <a:latin typeface="Century Gothic" panose="020B0502020202020204" pitchFamily="34" charset="0"/>
              </a:rPr>
              <a:t>.</a:t>
            </a:r>
          </a:p>
          <a:p>
            <a:endParaRPr lang="hu-HU" dirty="0">
              <a:latin typeface="Century Gothic" panose="020B0502020202020204" pitchFamily="34" charset="0"/>
            </a:endParaRPr>
          </a:p>
          <a:p>
            <a:r>
              <a:rPr lang="hu-HU" b="1" dirty="0">
                <a:latin typeface="Century Gothic" panose="020B0502020202020204" pitchFamily="34" charset="0"/>
              </a:rPr>
              <a:t>A közteher kiváltja</a:t>
            </a:r>
            <a:endParaRPr lang="hu-HU" dirty="0">
              <a:latin typeface="Century Gothic" panose="020B0502020202020204" pitchFamily="34" charset="0"/>
            </a:endParaRPr>
          </a:p>
          <a:p>
            <a:r>
              <a:rPr lang="hu-HU" dirty="0">
                <a:latin typeface="Century Gothic" panose="020B0502020202020204" pitchFamily="34" charset="0"/>
              </a:rPr>
              <a:t>a munkáltató oldalán a szociális hozzájárulási adót, a rehabilitációs hozzájárulást, valamint az Szja tv-ben a munkáltatóra előírt adóelőleg-levonási kötelezettséget,</a:t>
            </a:r>
          </a:p>
          <a:p>
            <a:r>
              <a:rPr lang="hu-HU" dirty="0">
                <a:latin typeface="Century Gothic" panose="020B0502020202020204" pitchFamily="34" charset="0"/>
              </a:rPr>
              <a:t>a munkavállaló oldalán pedig a társadalombiztosítási járulékot és az szja-előleg fizetését.</a:t>
            </a:r>
          </a:p>
          <a:p>
            <a:endParaRPr lang="hu-HU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2060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1071154" y="653143"/>
            <a:ext cx="103632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000" dirty="0" smtClean="0">
                <a:latin typeface="Century Gothic" panose="020B0502020202020204" pitchFamily="34" charset="0"/>
              </a:rPr>
              <a:t>Az </a:t>
            </a:r>
            <a:r>
              <a:rPr lang="hu-HU" sz="2000" dirty="0">
                <a:latin typeface="Century Gothic" panose="020B0502020202020204" pitchFamily="34" charset="0"/>
              </a:rPr>
              <a:t>egyszerűsített foglalkoztatásra létesített munkaviszony alapján alapbérként, illetve teljesítménybérként – a meghatározott feltételeknek megfelelően – legalább a kötelező legkisebb munkabér 85 %-a, garantált bérminimum esetén 87 %-a jár. </a:t>
            </a:r>
            <a:endParaRPr lang="hu-HU" sz="2000" dirty="0" smtClean="0">
              <a:latin typeface="Century Gothic" panose="020B0502020202020204" pitchFamily="34" charset="0"/>
            </a:endParaRP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Az </a:t>
            </a:r>
            <a:r>
              <a:rPr lang="hu-HU" sz="2000" b="1" dirty="0">
                <a:latin typeface="Century Gothic" panose="020B0502020202020204" pitchFamily="34" charset="0"/>
              </a:rPr>
              <a:t>egyszerűsített foglalkoztatás során fizetendő bér 2025-ben (órabéres foglalkoztatásnál): </a:t>
            </a:r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dirty="0">
                <a:latin typeface="Century Gothic" panose="020B0502020202020204" pitchFamily="34" charset="0"/>
              </a:rPr>
              <a:t>minimálbér (1 672 Ft/óra) 85%-a, azaz </a:t>
            </a:r>
            <a:r>
              <a:rPr lang="hu-HU" sz="2000" b="1" dirty="0">
                <a:latin typeface="Century Gothic" panose="020B0502020202020204" pitchFamily="34" charset="0"/>
              </a:rPr>
              <a:t>1 422 Ft/óra</a:t>
            </a:r>
            <a:r>
              <a:rPr lang="hu-HU" sz="2000" dirty="0">
                <a:latin typeface="Century Gothic" panose="020B0502020202020204" pitchFamily="34" charset="0"/>
              </a:rPr>
              <a:t>, vagy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>a szakképzettséget igénylő munkakörökben garantált bérminimum (2 005 Ft/óra) 87%-a, azaz </a:t>
            </a:r>
            <a:r>
              <a:rPr lang="hu-HU" sz="2000" b="1" dirty="0">
                <a:latin typeface="Century Gothic" panose="020B0502020202020204" pitchFamily="34" charset="0"/>
              </a:rPr>
              <a:t>1 745 Ft/óra.</a:t>
            </a:r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dirty="0">
                <a:latin typeface="Century Gothic" panose="020B0502020202020204" pitchFamily="34" charset="0"/>
              </a:rPr>
              <a:t>Ha a munkához bérpótlék is kapcsolódna, akkor azokat is meg kell fizetni.</a:t>
            </a:r>
          </a:p>
          <a:p>
            <a:endParaRPr lang="hu-HU" sz="2000" dirty="0" smtClean="0">
              <a:latin typeface="Century Gothic" panose="020B0502020202020204" pitchFamily="34" charset="0"/>
            </a:endParaRPr>
          </a:p>
          <a:p>
            <a:r>
              <a:rPr lang="hu-HU" sz="2000" dirty="0" smtClean="0">
                <a:latin typeface="Century Gothic" panose="020B0502020202020204" pitchFamily="34" charset="0"/>
              </a:rPr>
              <a:t>A </a:t>
            </a:r>
            <a:r>
              <a:rPr lang="hu-HU" sz="2000" dirty="0">
                <a:latin typeface="Century Gothic" panose="020B0502020202020204" pitchFamily="34" charset="0"/>
              </a:rPr>
              <a:t>filmipari statiszta napi nettó jövedelme nem haladhatja meg 2025. január 1-jétől a 34 900 forintot. </a:t>
            </a:r>
            <a:endParaRPr lang="hu-HU" sz="2000" dirty="0" smtClean="0">
              <a:latin typeface="Century Gothic" panose="020B0502020202020204" pitchFamily="34" charset="0"/>
            </a:endParaRPr>
          </a:p>
          <a:p>
            <a:endParaRPr lang="hu-HU" sz="20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4227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731520" y="644434"/>
            <a:ext cx="10859588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dirty="0" smtClean="0">
                <a:latin typeface="Century Gothic" panose="020B0502020202020204" pitchFamily="34" charset="0"/>
              </a:rPr>
              <a:t>A munkáltató </a:t>
            </a:r>
            <a:r>
              <a:rPr lang="hu-HU" dirty="0">
                <a:latin typeface="Century Gothic" panose="020B0502020202020204" pitchFamily="34" charset="0"/>
              </a:rPr>
              <a:t>természetesen dönthet úgy, hogy a munkavállalónak a minimálbérnél magasabb bért fizet. Ez a költség elszámolható, azonban ha a kifizetett összeg meghaladja az egy napra jutó minimálbér kétszeresét, akkor a munkáltatónál további adófizetési kötelezettség merül fel:</a:t>
            </a:r>
          </a:p>
          <a:p>
            <a:r>
              <a:rPr lang="hu-HU" b="1" dirty="0">
                <a:latin typeface="Century Gothic" panose="020B0502020202020204" pitchFamily="34" charset="0"/>
              </a:rPr>
              <a:t>társas vállalkozásoknál</a:t>
            </a:r>
            <a:r>
              <a:rPr lang="hu-HU" dirty="0">
                <a:latin typeface="Century Gothic" panose="020B0502020202020204" pitchFamily="34" charset="0"/>
              </a:rPr>
              <a:t> társasági adófizetési kötelezettség keletkezik,</a:t>
            </a:r>
          </a:p>
          <a:p>
            <a:r>
              <a:rPr lang="hu-HU" b="1" dirty="0">
                <a:latin typeface="Century Gothic" panose="020B0502020202020204" pitchFamily="34" charset="0"/>
              </a:rPr>
              <a:t>vállalkozói jövedelem szerinti adózású egyéni vállalkozóknál</a:t>
            </a:r>
            <a:r>
              <a:rPr lang="hu-HU" dirty="0">
                <a:latin typeface="Century Gothic" panose="020B0502020202020204" pitchFamily="34" charset="0"/>
              </a:rPr>
              <a:t> pedig vállalkozói személyi jövedelemadót kell fizetni.</a:t>
            </a:r>
          </a:p>
          <a:p>
            <a:r>
              <a:rPr lang="hu-HU" dirty="0">
                <a:latin typeface="Century Gothic" panose="020B0502020202020204" pitchFamily="34" charset="0"/>
              </a:rPr>
              <a:t>Az egyszerűsített foglalkoztatás keretében dolgozó munkavállalót nem terheli társadalombiztosítási járulék, és meghatározott összeghatárig személyi jövedelemadót sem kell fizetnie. Ezt az összeghatárt nevezzük </a:t>
            </a:r>
            <a:r>
              <a:rPr lang="hu-HU" b="1" dirty="0">
                <a:latin typeface="Century Gothic" panose="020B0502020202020204" pitchFamily="34" charset="0"/>
              </a:rPr>
              <a:t>mentesített keretösszegnek</a:t>
            </a:r>
            <a:r>
              <a:rPr lang="hu-HU" dirty="0">
                <a:latin typeface="Century Gothic" panose="020B0502020202020204" pitchFamily="34" charset="0"/>
              </a:rPr>
              <a:t>, amely azt jelzi, hogy mekkora bevételig szja-mentes az egyszerűsített foglalkoztatásból származó jövedelem</a:t>
            </a:r>
            <a:r>
              <a:rPr lang="hu-HU" dirty="0" smtClean="0">
                <a:latin typeface="Century Gothic" panose="020B0502020202020204" pitchFamily="34" charset="0"/>
              </a:rPr>
              <a:t>.</a:t>
            </a:r>
          </a:p>
          <a:p>
            <a:endParaRPr lang="hu-HU" dirty="0">
              <a:latin typeface="Century Gothic" panose="020B0502020202020204" pitchFamily="34" charset="0"/>
            </a:endParaRPr>
          </a:p>
          <a:p>
            <a:r>
              <a:rPr lang="hu-HU" b="1" dirty="0">
                <a:latin typeface="Century Gothic" panose="020B0502020202020204" pitchFamily="34" charset="0"/>
              </a:rPr>
              <a:t>2025-ben a mentesített keretösszeg napi összege:</a:t>
            </a:r>
            <a:endParaRPr lang="hu-HU" dirty="0">
              <a:latin typeface="Century Gothic" panose="020B0502020202020204" pitchFamily="34" charset="0"/>
            </a:endParaRPr>
          </a:p>
          <a:p>
            <a:r>
              <a:rPr lang="hu-HU" b="1" dirty="0">
                <a:latin typeface="Century Gothic" panose="020B0502020202020204" pitchFamily="34" charset="0"/>
              </a:rPr>
              <a:t>17 394 Ft</a:t>
            </a:r>
            <a:r>
              <a:rPr lang="hu-HU" dirty="0">
                <a:latin typeface="Century Gothic" panose="020B0502020202020204" pitchFamily="34" charset="0"/>
              </a:rPr>
              <a:t>, ha a munkavállaló szakképzettséget nem igénylő munkakörben dolgozik (minimálbér alapján),</a:t>
            </a:r>
          </a:p>
          <a:p>
            <a:r>
              <a:rPr lang="hu-HU" b="1" dirty="0">
                <a:latin typeface="Century Gothic" panose="020B0502020202020204" pitchFamily="34" charset="0"/>
              </a:rPr>
              <a:t>20 852 Ft</a:t>
            </a:r>
            <a:r>
              <a:rPr lang="hu-HU" dirty="0">
                <a:latin typeface="Century Gothic" panose="020B0502020202020204" pitchFamily="34" charset="0"/>
              </a:rPr>
              <a:t>, ha a munkavállaló szakképzettséget igénylő munkakört lát el (garantált bérminimum alapján).</a:t>
            </a:r>
          </a:p>
          <a:p>
            <a:endParaRPr lang="hu-HU" dirty="0" smtClean="0">
              <a:latin typeface="Century Gothic" panose="020B0502020202020204" pitchFamily="34" charset="0"/>
            </a:endParaRPr>
          </a:p>
          <a:p>
            <a:r>
              <a:rPr lang="hu-HU" dirty="0" smtClean="0">
                <a:latin typeface="Century Gothic" panose="020B0502020202020204" pitchFamily="34" charset="0"/>
              </a:rPr>
              <a:t>A </a:t>
            </a:r>
            <a:r>
              <a:rPr lang="hu-HU" dirty="0">
                <a:latin typeface="Century Gothic" panose="020B0502020202020204" pitchFamily="34" charset="0"/>
              </a:rPr>
              <a:t>közteher mértékéhez kapcsolódóan a maximálisan kifizethető napi munkabér a minimálbér napi összegének </a:t>
            </a:r>
            <a:r>
              <a:rPr lang="hu-HU" b="1" dirty="0">
                <a:latin typeface="Century Gothic" panose="020B0502020202020204" pitchFamily="34" charset="0"/>
              </a:rPr>
              <a:t>kétszerese</a:t>
            </a:r>
            <a:r>
              <a:rPr lang="hu-HU" dirty="0">
                <a:latin typeface="Century Gothic" panose="020B0502020202020204" pitchFamily="34" charset="0"/>
              </a:rPr>
              <a:t>, amely 2025-ben </a:t>
            </a:r>
            <a:r>
              <a:rPr lang="hu-HU" b="1" dirty="0">
                <a:latin typeface="Century Gothic" panose="020B0502020202020204" pitchFamily="34" charset="0"/>
              </a:rPr>
              <a:t>26 760 Ft/fő/nap</a:t>
            </a:r>
            <a:r>
              <a:rPr lang="hu-HU" dirty="0">
                <a:latin typeface="Century Gothic" panose="020B0502020202020204" pitchFamily="34" charset="0"/>
              </a:rPr>
              <a:t>. Ha a kifizetett bér ezt meghaladja, akkor a fent ismertetett adófizetési kötelezettségek lépnek életbe.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13445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1071154" y="653143"/>
            <a:ext cx="1036320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hu-HU" sz="2000" dirty="0" smtClean="0">
              <a:latin typeface="Century Gothic" panose="020B0502020202020204" pitchFamily="34" charset="0"/>
            </a:endParaRP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dirty="0">
                <a:solidFill>
                  <a:srgbClr val="FF0000"/>
                </a:solidFill>
                <a:latin typeface="Century Gothic" panose="020B0502020202020204" pitchFamily="34" charset="0"/>
              </a:rPr>
              <a:t>Az a munkáltató, aki 300 ezer forint vagy ezt meghaladó összegű adótartozást halmoz fel az egyszerűsített foglalkoztatáshoz </a:t>
            </a:r>
            <a:r>
              <a:rPr lang="hu-HU" sz="20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kapcsolódó</a:t>
            </a:r>
          </a:p>
          <a:p>
            <a:r>
              <a:rPr lang="hu-HU" sz="20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hu-HU" sz="2000" dirty="0">
                <a:solidFill>
                  <a:srgbClr val="FF0000"/>
                </a:solidFill>
                <a:latin typeface="Century Gothic" panose="020B0502020202020204" pitchFamily="34" charset="0"/>
              </a:rPr>
              <a:t>• közteher és/vagy</a:t>
            </a:r>
            <a:r>
              <a:rPr lang="hu-HU" sz="2000" dirty="0">
                <a:latin typeface="Century Gothic" panose="020B0502020202020204" pitchFamily="34" charset="0"/>
              </a:rPr>
              <a:t> </a:t>
            </a:r>
            <a:endParaRPr lang="hu-HU" sz="2000" dirty="0" smtClean="0">
              <a:latin typeface="Century Gothic" panose="020B0502020202020204" pitchFamily="34" charset="0"/>
            </a:endParaRPr>
          </a:p>
          <a:p>
            <a:r>
              <a:rPr lang="hu-HU" sz="2000" dirty="0" smtClean="0">
                <a:latin typeface="Century Gothic" panose="020B0502020202020204" pitchFamily="34" charset="0"/>
              </a:rPr>
              <a:t> </a:t>
            </a:r>
            <a:r>
              <a:rPr lang="hu-HU" sz="2000" dirty="0">
                <a:solidFill>
                  <a:srgbClr val="FF0000"/>
                </a:solidFill>
                <a:latin typeface="Century Gothic" panose="020B0502020202020204" pitchFamily="34" charset="0"/>
              </a:rPr>
              <a:t>• szociális hozzájárulási adó, </a:t>
            </a:r>
            <a:endParaRPr lang="hu-HU" sz="2000" dirty="0" smtClean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r>
              <a:rPr lang="hu-HU" sz="20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• </a:t>
            </a:r>
            <a:r>
              <a:rPr lang="hu-HU" sz="2000" dirty="0">
                <a:solidFill>
                  <a:srgbClr val="FF0000"/>
                </a:solidFill>
                <a:latin typeface="Century Gothic" panose="020B0502020202020204" pitchFamily="34" charset="0"/>
              </a:rPr>
              <a:t>rehabilitációs hozzájárulás, valamint </a:t>
            </a:r>
            <a:endParaRPr lang="hu-HU" sz="2000" dirty="0" smtClean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r>
              <a:rPr lang="hu-HU" sz="20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• </a:t>
            </a:r>
            <a:r>
              <a:rPr lang="hu-HU" sz="2000" dirty="0">
                <a:solidFill>
                  <a:srgbClr val="FF0000"/>
                </a:solidFill>
                <a:latin typeface="Century Gothic" panose="020B0502020202020204" pitchFamily="34" charset="0"/>
              </a:rPr>
              <a:t>az Szja tv.14 által a munkáltatóra előírt adóelőleg címén, további egyszerűsített foglalkoztatásra nem jogosult mindaddig, amíg adótartozását ki nem egyenlítette. </a:t>
            </a:r>
          </a:p>
        </p:txBody>
      </p:sp>
    </p:spTree>
    <p:extLst>
      <p:ext uri="{BB962C8B-B14F-4D97-AF65-F5344CB8AC3E}">
        <p14:creationId xmlns:p14="http://schemas.microsoft.com/office/powerpoint/2010/main" val="11441008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1001486" y="1018903"/>
            <a:ext cx="10337074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000" dirty="0" smtClean="0">
                <a:latin typeface="Century Gothic" panose="020B0502020202020204" pitchFamily="34" charset="0"/>
              </a:rPr>
              <a:t>Személyesen közreműködő tag: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dirty="0" smtClean="0">
                <a:latin typeface="Century Gothic" panose="020B0502020202020204" pitchFamily="34" charset="0"/>
              </a:rPr>
              <a:t>Társas vállalkozói jogviszony</a:t>
            </a:r>
          </a:p>
          <a:p>
            <a:endParaRPr lang="hu-HU" sz="2000" b="1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sz="2000" b="1" dirty="0" smtClean="0">
                <a:latin typeface="Century Gothic" panose="020B0502020202020204" pitchFamily="34" charset="0"/>
              </a:rPr>
              <a:t>Egyszerűbb adminisztráció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sz="2000" b="1" dirty="0" smtClean="0">
                <a:latin typeface="Century Gothic" panose="020B0502020202020204" pitchFamily="34" charset="0"/>
              </a:rPr>
              <a:t>szociálishozzájárulási </a:t>
            </a:r>
            <a:r>
              <a:rPr lang="hu-HU" sz="2000" dirty="0" smtClean="0">
                <a:latin typeface="Century Gothic" panose="020B0502020202020204" pitchFamily="34" charset="0"/>
              </a:rPr>
              <a:t>adó </a:t>
            </a:r>
            <a:r>
              <a:rPr lang="hu-HU" sz="2000" dirty="0">
                <a:latin typeface="Century Gothic" panose="020B0502020202020204" pitchFamily="34" charset="0"/>
              </a:rPr>
              <a:t>alapja legalább a minimálbér 112,5 százaléka.  (A különös szabályokat kell alkalmazni akkor, ha például a társas vállalkozó a személyes közreműködésre tekintettel jövedelmet nem vesz fel, vagy a jövedelem összege nem éri el a minimálbér 112,5 százalékát. Ekkor az adót legalább a minimálbér 112,5 százaléka után meg kell fizetni</a:t>
            </a:r>
            <a:r>
              <a:rPr lang="hu-HU" sz="2000" dirty="0" smtClean="0">
                <a:latin typeface="Century Gothic" panose="020B0502020202020204" pitchFamily="34" charset="0"/>
              </a:rPr>
              <a:t>.)</a:t>
            </a:r>
            <a:endParaRPr lang="hu-HU" sz="2000" b="1" dirty="0" smtClean="0">
              <a:latin typeface="Century Gothic" panose="020B0502020202020204" pitchFamily="34" charset="0"/>
            </a:endParaRPr>
          </a:p>
          <a:p>
            <a:r>
              <a:rPr lang="hu-HU" sz="2000" b="1" dirty="0">
                <a:latin typeface="Century Gothic" panose="020B0502020202020204" pitchFamily="34" charset="0"/>
              </a:rPr>
              <a:t> </a:t>
            </a:r>
            <a:r>
              <a:rPr lang="hu-HU" sz="2000" b="1" dirty="0" smtClean="0">
                <a:latin typeface="Century Gothic" panose="020B0502020202020204" pitchFamily="34" charset="0"/>
              </a:rPr>
              <a:t>       </a:t>
            </a:r>
          </a:p>
          <a:p>
            <a:endParaRPr lang="hu-HU" sz="2000" dirty="0" smtClean="0">
              <a:latin typeface="Century Gothic" panose="020B0502020202020204" pitchFamily="34" charset="0"/>
            </a:endParaRPr>
          </a:p>
          <a:p>
            <a:r>
              <a:rPr lang="hu-HU" sz="2000" dirty="0" smtClean="0">
                <a:latin typeface="Century Gothic" panose="020B0502020202020204" pitchFamily="34" charset="0"/>
              </a:rPr>
              <a:t>Munkaviszony</a:t>
            </a:r>
          </a:p>
          <a:p>
            <a:endParaRPr lang="hu-HU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95912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949233" y="679268"/>
            <a:ext cx="10493829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err="1" smtClean="0">
                <a:latin typeface="Century Gothic" panose="020B0502020202020204" pitchFamily="34" charset="0"/>
              </a:rPr>
              <a:t>Cafetéria</a:t>
            </a:r>
            <a:r>
              <a:rPr lang="hu-HU" dirty="0" smtClean="0">
                <a:latin typeface="Century Gothic" panose="020B0502020202020204" pitchFamily="34" charset="0"/>
              </a:rPr>
              <a:t> - Szabályzat</a:t>
            </a:r>
          </a:p>
          <a:p>
            <a:endParaRPr lang="hu-HU" dirty="0">
              <a:latin typeface="Century Gothic" panose="020B0502020202020204" pitchFamily="34" charset="0"/>
            </a:endParaRPr>
          </a:p>
          <a:p>
            <a:r>
              <a:rPr lang="hu-HU" dirty="0" smtClean="0">
                <a:latin typeface="Century Gothic" panose="020B0502020202020204" pitchFamily="34" charset="0"/>
              </a:rPr>
              <a:t>Adómentes juttatások: </a:t>
            </a:r>
          </a:p>
          <a:p>
            <a:endParaRPr lang="hu-HU" dirty="0" smtClean="0">
              <a:latin typeface="Century Gothic" panose="020B0502020202020204" pitchFamily="34" charset="0"/>
            </a:endParaRPr>
          </a:p>
          <a:p>
            <a:r>
              <a:rPr lang="hu-HU" b="1" dirty="0" smtClean="0">
                <a:latin typeface="Century Gothic" panose="020B0502020202020204" pitchFamily="34" charset="0"/>
              </a:rPr>
              <a:t>Diákhitel </a:t>
            </a:r>
            <a:r>
              <a:rPr lang="hu-HU" b="1" dirty="0">
                <a:latin typeface="Century Gothic" panose="020B0502020202020204" pitchFamily="34" charset="0"/>
              </a:rPr>
              <a:t>törlesztése</a:t>
            </a:r>
            <a:r>
              <a:rPr lang="hu-HU" dirty="0">
                <a:latin typeface="Century Gothic" panose="020B0502020202020204" pitchFamily="34" charset="0"/>
              </a:rPr>
              <a:t/>
            </a:r>
            <a:br>
              <a:rPr lang="hu-HU" dirty="0">
                <a:latin typeface="Century Gothic" panose="020B0502020202020204" pitchFamily="34" charset="0"/>
              </a:rPr>
            </a:br>
            <a:r>
              <a:rPr lang="hu-HU" dirty="0">
                <a:latin typeface="Century Gothic" panose="020B0502020202020204" pitchFamily="34" charset="0"/>
              </a:rPr>
              <a:t>2025-től a munkáltató adómentesen hozzájárulhat a munkavállaló hallgatói hitelének törlesztéséhez</a:t>
            </a:r>
            <a:r>
              <a:rPr lang="hu-HU" dirty="0" smtClean="0">
                <a:latin typeface="Century Gothic" panose="020B0502020202020204" pitchFamily="34" charset="0"/>
              </a:rPr>
              <a:t>.</a:t>
            </a:r>
          </a:p>
          <a:p>
            <a:endParaRPr lang="hu-HU" dirty="0">
              <a:latin typeface="Century Gothic" panose="020B0502020202020204" pitchFamily="34" charset="0"/>
            </a:endParaRPr>
          </a:p>
          <a:p>
            <a:r>
              <a:rPr lang="hu-HU" b="1" dirty="0" smtClean="0">
                <a:latin typeface="Century Gothic" panose="020B0502020202020204" pitchFamily="34" charset="0"/>
              </a:rPr>
              <a:t>Sportrendezvény </a:t>
            </a:r>
            <a:r>
              <a:rPr lang="hu-HU" b="1" dirty="0">
                <a:latin typeface="Century Gothic" panose="020B0502020202020204" pitchFamily="34" charset="0"/>
              </a:rPr>
              <a:t>belépő/bérlet</a:t>
            </a:r>
            <a:r>
              <a:rPr lang="hu-HU" dirty="0">
                <a:latin typeface="Century Gothic" panose="020B0502020202020204" pitchFamily="34" charset="0"/>
              </a:rPr>
              <a:t/>
            </a:r>
            <a:br>
              <a:rPr lang="hu-HU" dirty="0">
                <a:latin typeface="Century Gothic" panose="020B0502020202020204" pitchFamily="34" charset="0"/>
              </a:rPr>
            </a:br>
            <a:r>
              <a:rPr lang="hu-HU" dirty="0">
                <a:latin typeface="Century Gothic" panose="020B0502020202020204" pitchFamily="34" charset="0"/>
              </a:rPr>
              <a:t>Évente a minimálbér összegéig adómentesen adható sportesemény belépő vagy bérlet, akár külföldi rendezvényre is.</a:t>
            </a:r>
          </a:p>
          <a:p>
            <a:endParaRPr lang="hu-HU" b="1" dirty="0" smtClean="0">
              <a:latin typeface="Century Gothic" panose="020B0502020202020204" pitchFamily="34" charset="0"/>
            </a:endParaRPr>
          </a:p>
          <a:p>
            <a:r>
              <a:rPr lang="hu-HU" b="1" dirty="0" smtClean="0">
                <a:latin typeface="Century Gothic" panose="020B0502020202020204" pitchFamily="34" charset="0"/>
              </a:rPr>
              <a:t>Kulturális </a:t>
            </a:r>
            <a:r>
              <a:rPr lang="hu-HU" b="1" dirty="0">
                <a:latin typeface="Century Gothic" panose="020B0502020202020204" pitchFamily="34" charset="0"/>
              </a:rPr>
              <a:t>belépő/bérlet</a:t>
            </a:r>
            <a:r>
              <a:rPr lang="hu-HU" dirty="0">
                <a:latin typeface="Century Gothic" panose="020B0502020202020204" pitchFamily="34" charset="0"/>
              </a:rPr>
              <a:t/>
            </a:r>
            <a:br>
              <a:rPr lang="hu-HU" dirty="0">
                <a:latin typeface="Century Gothic" panose="020B0502020202020204" pitchFamily="34" charset="0"/>
              </a:rPr>
            </a:br>
            <a:r>
              <a:rPr lang="hu-HU" dirty="0">
                <a:latin typeface="Century Gothic" panose="020B0502020202020204" pitchFamily="34" charset="0"/>
              </a:rPr>
              <a:t>Múzeum, színház, koncert és könyvtári szolgáltatás is adómentes a minimálbér értékéig, ha nem váltható vissza és nem utalvány formájú</a:t>
            </a:r>
            <a:r>
              <a:rPr lang="hu-HU" dirty="0" smtClean="0">
                <a:latin typeface="Century Gothic" panose="020B0502020202020204" pitchFamily="34" charset="0"/>
              </a:rPr>
              <a:t>.</a:t>
            </a:r>
          </a:p>
          <a:p>
            <a:endParaRPr lang="hu-HU" dirty="0">
              <a:latin typeface="Century Gothic" panose="020B0502020202020204" pitchFamily="34" charset="0"/>
            </a:endParaRPr>
          </a:p>
          <a:p>
            <a:r>
              <a:rPr lang="hu-HU" b="1" dirty="0">
                <a:latin typeface="Century Gothic" panose="020B0502020202020204" pitchFamily="34" charset="0"/>
              </a:rPr>
              <a:t>Állatkerti belépő/bérlet</a:t>
            </a:r>
            <a:r>
              <a:rPr lang="hu-HU" dirty="0">
                <a:latin typeface="Century Gothic" panose="020B0502020202020204" pitchFamily="34" charset="0"/>
              </a:rPr>
              <a:t/>
            </a:r>
            <a:br>
              <a:rPr lang="hu-HU" dirty="0">
                <a:latin typeface="Century Gothic" panose="020B0502020202020204" pitchFamily="34" charset="0"/>
              </a:rPr>
            </a:br>
            <a:r>
              <a:rPr lang="hu-HU" dirty="0">
                <a:latin typeface="Century Gothic" panose="020B0502020202020204" pitchFamily="34" charset="0"/>
              </a:rPr>
              <a:t>2025-től a minimálbérig adómentes állatkerti jegy vagy bérlet, ha nem váltható vissza és megfelel a jogszabályi feltételnek.</a:t>
            </a:r>
          </a:p>
          <a:p>
            <a:endParaRPr lang="hu-HU" dirty="0">
              <a:latin typeface="Century Gothic" panose="020B0502020202020204" pitchFamily="34" charset="0"/>
            </a:endParaRPr>
          </a:p>
          <a:p>
            <a:endParaRPr lang="hu-HU" dirty="0" smtClean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33354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1036320" y="992777"/>
            <a:ext cx="1033707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hu-HU" b="1" dirty="0" smtClean="0"/>
          </a:p>
          <a:p>
            <a:r>
              <a:rPr lang="hu-HU" b="1" dirty="0" smtClean="0">
                <a:latin typeface="Century Gothic" panose="020B0502020202020204" pitchFamily="34" charset="0"/>
              </a:rPr>
              <a:t>Bölcsődei</a:t>
            </a:r>
            <a:r>
              <a:rPr lang="hu-HU" b="1" dirty="0">
                <a:latin typeface="Century Gothic" panose="020B0502020202020204" pitchFamily="34" charset="0"/>
              </a:rPr>
              <a:t>, óvodai szolgáltatás</a:t>
            </a:r>
            <a:r>
              <a:rPr lang="hu-HU" dirty="0">
                <a:latin typeface="Century Gothic" panose="020B0502020202020204" pitchFamily="34" charset="0"/>
              </a:rPr>
              <a:t/>
            </a:r>
            <a:br>
              <a:rPr lang="hu-HU" dirty="0">
                <a:latin typeface="Century Gothic" panose="020B0502020202020204" pitchFamily="34" charset="0"/>
              </a:rPr>
            </a:br>
            <a:r>
              <a:rPr lang="hu-HU" dirty="0">
                <a:latin typeface="Century Gothic" panose="020B0502020202020204" pitchFamily="34" charset="0"/>
              </a:rPr>
              <a:t>Felső összeghatár nélkül adómentes a bölcsődei/óvodai ellátás és szolgáltatás megtérítése </a:t>
            </a:r>
            <a:r>
              <a:rPr lang="hu-HU" dirty="0" smtClean="0">
                <a:latin typeface="Century Gothic" panose="020B0502020202020204" pitchFamily="34" charset="0"/>
              </a:rPr>
              <a:t>számla alapján(pl</a:t>
            </a:r>
            <a:r>
              <a:rPr lang="hu-HU" dirty="0">
                <a:latin typeface="Century Gothic" panose="020B0502020202020204" pitchFamily="34" charset="0"/>
              </a:rPr>
              <a:t>. étkezés, intézményi foglalkozások</a:t>
            </a:r>
            <a:r>
              <a:rPr lang="hu-HU" dirty="0" smtClean="0">
                <a:latin typeface="Century Gothic" panose="020B0502020202020204" pitchFamily="34" charset="0"/>
              </a:rPr>
              <a:t>).</a:t>
            </a:r>
          </a:p>
          <a:p>
            <a:endParaRPr lang="hu-HU" dirty="0" smtClean="0">
              <a:latin typeface="Century Gothic" panose="020B0502020202020204" pitchFamily="34" charset="0"/>
            </a:endParaRPr>
          </a:p>
          <a:p>
            <a:r>
              <a:rPr lang="hu-HU" b="1" dirty="0" smtClean="0">
                <a:latin typeface="Century Gothic" panose="020B0502020202020204" pitchFamily="34" charset="0"/>
              </a:rPr>
              <a:t>Magáncélú </a:t>
            </a:r>
            <a:r>
              <a:rPr lang="hu-HU" b="1" dirty="0">
                <a:latin typeface="Century Gothic" panose="020B0502020202020204" pitchFamily="34" charset="0"/>
              </a:rPr>
              <a:t>személygépkocsi használat</a:t>
            </a:r>
            <a:r>
              <a:rPr lang="hu-HU" dirty="0">
                <a:latin typeface="Century Gothic" panose="020B0502020202020204" pitchFamily="34" charset="0"/>
              </a:rPr>
              <a:t/>
            </a:r>
            <a:br>
              <a:rPr lang="hu-HU" dirty="0">
                <a:latin typeface="Century Gothic" panose="020B0502020202020204" pitchFamily="34" charset="0"/>
              </a:rPr>
            </a:br>
            <a:r>
              <a:rPr lang="hu-HU" dirty="0">
                <a:latin typeface="Century Gothic" panose="020B0502020202020204" pitchFamily="34" charset="0"/>
              </a:rPr>
              <a:t>Adómentesen biztosítható céges autó magánhasználata és kapcsolódó költségei (kivéve pl. magáncélú parkolás).</a:t>
            </a:r>
          </a:p>
          <a:p>
            <a:endParaRPr lang="hu-HU" b="1" dirty="0" smtClean="0">
              <a:latin typeface="Century Gothic" panose="020B0502020202020204" pitchFamily="34" charset="0"/>
            </a:endParaRPr>
          </a:p>
          <a:p>
            <a:r>
              <a:rPr lang="hu-HU" b="1" dirty="0" smtClean="0">
                <a:latin typeface="Century Gothic" panose="020B0502020202020204" pitchFamily="34" charset="0"/>
              </a:rPr>
              <a:t>Kerékpár </a:t>
            </a:r>
            <a:r>
              <a:rPr lang="hu-HU" b="1" dirty="0">
                <a:latin typeface="Century Gothic" panose="020B0502020202020204" pitchFamily="34" charset="0"/>
              </a:rPr>
              <a:t>használat</a:t>
            </a:r>
            <a:r>
              <a:rPr lang="hu-HU" dirty="0">
                <a:latin typeface="Century Gothic" panose="020B0502020202020204" pitchFamily="34" charset="0"/>
              </a:rPr>
              <a:t/>
            </a:r>
            <a:br>
              <a:rPr lang="hu-HU" dirty="0">
                <a:latin typeface="Century Gothic" panose="020B0502020202020204" pitchFamily="34" charset="0"/>
              </a:rPr>
            </a:br>
            <a:r>
              <a:rPr lang="hu-HU" dirty="0">
                <a:latin typeface="Century Gothic" panose="020B0502020202020204" pitchFamily="34" charset="0"/>
              </a:rPr>
              <a:t>Adómentesen adható munkáltatói kerékpár- vagy közösségi bringahasználat (maximum 300W-os elektromos rásegítéssel).</a:t>
            </a:r>
          </a:p>
          <a:p>
            <a:endParaRPr lang="hu-HU" b="1" dirty="0" smtClean="0">
              <a:latin typeface="Century Gothic" panose="020B0502020202020204" pitchFamily="34" charset="0"/>
            </a:endParaRPr>
          </a:p>
          <a:p>
            <a:r>
              <a:rPr lang="hu-HU" b="1" dirty="0" smtClean="0">
                <a:latin typeface="Century Gothic" panose="020B0502020202020204" pitchFamily="34" charset="0"/>
              </a:rPr>
              <a:t>Borászati </a:t>
            </a:r>
            <a:r>
              <a:rPr lang="hu-HU" b="1" dirty="0">
                <a:latin typeface="Century Gothic" panose="020B0502020202020204" pitchFamily="34" charset="0"/>
              </a:rPr>
              <a:t>termék</a:t>
            </a:r>
            <a:r>
              <a:rPr lang="hu-HU" dirty="0">
                <a:latin typeface="Century Gothic" panose="020B0502020202020204" pitchFamily="34" charset="0"/>
              </a:rPr>
              <a:t/>
            </a:r>
            <a:br>
              <a:rPr lang="hu-HU" dirty="0">
                <a:latin typeface="Century Gothic" panose="020B0502020202020204" pitchFamily="34" charset="0"/>
              </a:rPr>
            </a:br>
            <a:r>
              <a:rPr lang="hu-HU" dirty="0">
                <a:latin typeface="Century Gothic" panose="020B0502020202020204" pitchFamily="34" charset="0"/>
              </a:rPr>
              <a:t>Adómentes lehet oltalom alatt álló bor ajándékozása üzleti vagy csekély értékű ajándékként, megfelelő nyilvántartás mellett</a:t>
            </a:r>
            <a:r>
              <a:rPr lang="hu-HU" dirty="0" smtClean="0">
                <a:latin typeface="Century Gothic" panose="020B0502020202020204" pitchFamily="34" charset="0"/>
              </a:rPr>
              <a:t>. (29.080ft, évi 3 alkalommal)</a:t>
            </a:r>
            <a:endParaRPr lang="hu-HU" dirty="0">
              <a:latin typeface="Century Gothic" panose="020B0502020202020204" pitchFamily="34" charset="0"/>
            </a:endParaRPr>
          </a:p>
          <a:p>
            <a:endParaRPr lang="hu-HU" dirty="0">
              <a:latin typeface="Century Gothic" panose="020B0502020202020204" pitchFamily="34" charset="0"/>
            </a:endParaRPr>
          </a:p>
          <a:p>
            <a:endParaRPr lang="hu-HU" dirty="0" smtClean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36286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1036320" y="992777"/>
            <a:ext cx="1033707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hu-HU" dirty="0"/>
          </a:p>
          <a:p>
            <a:endParaRPr lang="hu-HU" dirty="0"/>
          </a:p>
          <a:p>
            <a:endParaRPr lang="hu-HU" dirty="0">
              <a:latin typeface="Century Gothic" panose="020B0502020202020204" pitchFamily="34" charset="0"/>
            </a:endParaRPr>
          </a:p>
          <a:p>
            <a:endParaRPr lang="hu-HU" dirty="0" smtClean="0">
              <a:latin typeface="Century Gothic" panose="020B0502020202020204" pitchFamily="34" charset="0"/>
            </a:endParaRPr>
          </a:p>
        </p:txBody>
      </p:sp>
      <p:sp>
        <p:nvSpPr>
          <p:cNvPr id="6" name="Téglalap 5"/>
          <p:cNvSpPr/>
          <p:nvPr/>
        </p:nvSpPr>
        <p:spPr>
          <a:xfrm>
            <a:off x="1036320" y="1299320"/>
            <a:ext cx="936171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b="1" dirty="0" smtClean="0">
                <a:latin typeface="Century Gothic" panose="020B0502020202020204" pitchFamily="34" charset="0"/>
              </a:rPr>
              <a:t>Egészségügyi </a:t>
            </a:r>
            <a:r>
              <a:rPr lang="hu-HU" b="1" dirty="0">
                <a:latin typeface="Century Gothic" panose="020B0502020202020204" pitchFamily="34" charset="0"/>
              </a:rPr>
              <a:t>vizsgálat és védőoltás</a:t>
            </a:r>
            <a:r>
              <a:rPr lang="hu-HU" dirty="0">
                <a:latin typeface="Century Gothic" panose="020B0502020202020204" pitchFamily="34" charset="0"/>
              </a:rPr>
              <a:t/>
            </a:r>
            <a:br>
              <a:rPr lang="hu-HU" dirty="0">
                <a:latin typeface="Century Gothic" panose="020B0502020202020204" pitchFamily="34" charset="0"/>
              </a:rPr>
            </a:br>
            <a:r>
              <a:rPr lang="hu-HU" dirty="0">
                <a:latin typeface="Century Gothic" panose="020B0502020202020204" pitchFamily="34" charset="0"/>
              </a:rPr>
              <a:t>A munkáltató adómentesen finanszírozhat rendszeres szűrővizsgálatokat, egészségügyi szolgáltatásokat és kötelező védőoltásokat</a:t>
            </a:r>
            <a:r>
              <a:rPr lang="hu-HU" dirty="0" smtClean="0">
                <a:latin typeface="Century Gothic" panose="020B0502020202020204" pitchFamily="34" charset="0"/>
              </a:rPr>
              <a:t>.</a:t>
            </a:r>
          </a:p>
          <a:p>
            <a:endParaRPr lang="hu-HU" dirty="0">
              <a:latin typeface="Century Gothic" panose="020B0502020202020204" pitchFamily="34" charset="0"/>
            </a:endParaRPr>
          </a:p>
          <a:p>
            <a:r>
              <a:rPr lang="hu-HU" b="1" dirty="0">
                <a:latin typeface="Century Gothic" panose="020B0502020202020204" pitchFamily="34" charset="0"/>
              </a:rPr>
              <a:t>Szemüveg képernyő előtti munkavégzéshez</a:t>
            </a:r>
            <a:r>
              <a:rPr lang="hu-HU" dirty="0">
                <a:latin typeface="Century Gothic" panose="020B0502020202020204" pitchFamily="34" charset="0"/>
              </a:rPr>
              <a:t/>
            </a:r>
            <a:br>
              <a:rPr lang="hu-HU" dirty="0">
                <a:latin typeface="Century Gothic" panose="020B0502020202020204" pitchFamily="34" charset="0"/>
              </a:rPr>
            </a:br>
            <a:r>
              <a:rPr lang="hu-HU" dirty="0">
                <a:latin typeface="Century Gothic" panose="020B0502020202020204" pitchFamily="34" charset="0"/>
              </a:rPr>
              <a:t>Adómentesen biztosítható a munkavállaló számára a monitor előtti munkához szükséges szemüveg és szemvizsgálat</a:t>
            </a:r>
            <a:r>
              <a:rPr lang="hu-HU" dirty="0" smtClean="0">
                <a:latin typeface="Century Gothic" panose="020B0502020202020204" pitchFamily="34" charset="0"/>
              </a:rPr>
              <a:t>.</a:t>
            </a:r>
          </a:p>
          <a:p>
            <a:endParaRPr lang="hu-HU" dirty="0">
              <a:latin typeface="Century Gothic" panose="020B0502020202020204" pitchFamily="34" charset="0"/>
            </a:endParaRPr>
          </a:p>
          <a:p>
            <a:r>
              <a:rPr lang="hu-HU" b="1" dirty="0">
                <a:latin typeface="Century Gothic" panose="020B0502020202020204" pitchFamily="34" charset="0"/>
              </a:rPr>
              <a:t>Közlekedési bérlet, jegy (tömegközlekedés)</a:t>
            </a:r>
            <a:r>
              <a:rPr lang="hu-HU" dirty="0">
                <a:latin typeface="Century Gothic" panose="020B0502020202020204" pitchFamily="34" charset="0"/>
              </a:rPr>
              <a:t/>
            </a:r>
            <a:br>
              <a:rPr lang="hu-HU" dirty="0">
                <a:latin typeface="Century Gothic" panose="020B0502020202020204" pitchFamily="34" charset="0"/>
              </a:rPr>
            </a:br>
            <a:r>
              <a:rPr lang="hu-HU" dirty="0">
                <a:latin typeface="Century Gothic" panose="020B0502020202020204" pitchFamily="34" charset="0"/>
              </a:rPr>
              <a:t>Adómentesen biztosítható a munkavállaló ingyenes vagy kedvezményes utazása a munkába járáshoz, ha a számla a munkáltató nevére szól</a:t>
            </a:r>
            <a:r>
              <a:rPr lang="hu-HU" dirty="0" smtClean="0">
                <a:latin typeface="Century Gothic" panose="020B0502020202020204" pitchFamily="34" charset="0"/>
              </a:rPr>
              <a:t>.</a:t>
            </a:r>
          </a:p>
          <a:p>
            <a:endParaRPr lang="hu-HU" dirty="0">
              <a:latin typeface="Century Gothic" panose="020B0502020202020204" pitchFamily="34" charset="0"/>
            </a:endParaRPr>
          </a:p>
          <a:p>
            <a:r>
              <a:rPr lang="hu-HU" b="1" dirty="0" smtClean="0">
                <a:latin typeface="Century Gothic" panose="020B0502020202020204" pitchFamily="34" charset="0"/>
              </a:rPr>
              <a:t>Nem iskolarendszerű képzés</a:t>
            </a:r>
            <a:r>
              <a:rPr lang="hu-HU" dirty="0">
                <a:latin typeface="Century Gothic" panose="020B0502020202020204" pitchFamily="34" charset="0"/>
              </a:rPr>
              <a:t/>
            </a:r>
            <a:br>
              <a:rPr lang="hu-HU" dirty="0">
                <a:latin typeface="Century Gothic" panose="020B0502020202020204" pitchFamily="34" charset="0"/>
              </a:rPr>
            </a:br>
            <a:r>
              <a:rPr lang="hu-HU" dirty="0">
                <a:latin typeface="Century Gothic" panose="020B0502020202020204" pitchFamily="34" charset="0"/>
              </a:rPr>
              <a:t>A munkáltató adómentesen támogathatja a munkavállaló képzését, tanfolyamát, ha az a munkavégzéshez szükséges.</a:t>
            </a:r>
          </a:p>
        </p:txBody>
      </p:sp>
    </p:spTree>
    <p:extLst>
      <p:ext uri="{BB962C8B-B14F-4D97-AF65-F5344CB8AC3E}">
        <p14:creationId xmlns:p14="http://schemas.microsoft.com/office/powerpoint/2010/main" val="28023416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1036320" y="992777"/>
            <a:ext cx="1033707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hu-HU" dirty="0"/>
          </a:p>
          <a:p>
            <a:endParaRPr lang="hu-HU" dirty="0"/>
          </a:p>
          <a:p>
            <a:endParaRPr lang="hu-HU" dirty="0">
              <a:latin typeface="Century Gothic" panose="020B0502020202020204" pitchFamily="34" charset="0"/>
            </a:endParaRPr>
          </a:p>
          <a:p>
            <a:endParaRPr lang="hu-HU" dirty="0" smtClean="0">
              <a:latin typeface="Century Gothic" panose="020B0502020202020204" pitchFamily="34" charset="0"/>
            </a:endParaRPr>
          </a:p>
        </p:txBody>
      </p:sp>
      <p:sp>
        <p:nvSpPr>
          <p:cNvPr id="6" name="Téglalap 5"/>
          <p:cNvSpPr/>
          <p:nvPr/>
        </p:nvSpPr>
        <p:spPr>
          <a:xfrm>
            <a:off x="1036320" y="1072898"/>
            <a:ext cx="9361714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b="1" dirty="0" smtClean="0">
                <a:latin typeface="Century Gothic" panose="020B0502020202020204" pitchFamily="34" charset="0"/>
              </a:rPr>
              <a:t>Munkalkalmassági vizsgálat</a:t>
            </a:r>
          </a:p>
          <a:p>
            <a:r>
              <a:rPr lang="hu-HU" dirty="0">
                <a:latin typeface="Century Gothic" panose="020B0502020202020204" pitchFamily="34" charset="0"/>
              </a:rPr>
              <a:t>munkáltató által biztosított munkaköri alkalmassági vizsgálat teljes költsége adómentesen fedezhető.</a:t>
            </a:r>
            <a:br>
              <a:rPr lang="hu-HU" dirty="0">
                <a:latin typeface="Century Gothic" panose="020B0502020202020204" pitchFamily="34" charset="0"/>
              </a:rPr>
            </a:br>
            <a:endParaRPr lang="hu-HU" dirty="0" smtClean="0">
              <a:latin typeface="Century Gothic" panose="020B0502020202020204" pitchFamily="34" charset="0"/>
            </a:endParaRPr>
          </a:p>
          <a:p>
            <a:r>
              <a:rPr lang="hu-HU" b="1" dirty="0" smtClean="0">
                <a:latin typeface="Century Gothic" panose="020B0502020202020204" pitchFamily="34" charset="0"/>
              </a:rPr>
              <a:t>Felelősségbiztosítás</a:t>
            </a:r>
          </a:p>
          <a:p>
            <a:r>
              <a:rPr lang="hu-HU" dirty="0">
                <a:latin typeface="Century Gothic" panose="020B0502020202020204" pitchFamily="34" charset="0"/>
              </a:rPr>
              <a:t>A munkavégzéshez kapcsolódó felelősségbiztosítás díját a munkáltató korlátlanul és adómentesen vállalhatja.</a:t>
            </a:r>
            <a:endParaRPr lang="hu-HU" b="1" dirty="0">
              <a:latin typeface="Century Gothic" panose="020B0502020202020204" pitchFamily="34" charset="0"/>
            </a:endParaRPr>
          </a:p>
          <a:p>
            <a:endParaRPr lang="hu-HU" dirty="0" smtClean="0">
              <a:latin typeface="Century Gothic" panose="020B0502020202020204" pitchFamily="34" charset="0"/>
            </a:endParaRPr>
          </a:p>
          <a:p>
            <a:r>
              <a:rPr lang="hu-HU" b="1" dirty="0">
                <a:latin typeface="Century Gothic" panose="020B0502020202020204" pitchFamily="34" charset="0"/>
              </a:rPr>
              <a:t>Saját sportlétesítmény, sporteszköz </a:t>
            </a:r>
            <a:r>
              <a:rPr lang="hu-HU" b="1" dirty="0" smtClean="0">
                <a:latin typeface="Century Gothic" panose="020B0502020202020204" pitchFamily="34" charset="0"/>
              </a:rPr>
              <a:t>biztosítása</a:t>
            </a:r>
          </a:p>
          <a:p>
            <a:r>
              <a:rPr lang="hu-HU" dirty="0">
                <a:latin typeface="Century Gothic" panose="020B0502020202020204" pitchFamily="34" charset="0"/>
              </a:rPr>
              <a:t>munkáltató által biztosított saját sportlétesítmény és sporteszközök dolgozói használata adómentes</a:t>
            </a:r>
            <a:r>
              <a:rPr lang="hu-HU" dirty="0" smtClean="0">
                <a:latin typeface="Century Gothic" panose="020B0502020202020204" pitchFamily="34" charset="0"/>
              </a:rPr>
              <a:t>.</a:t>
            </a:r>
          </a:p>
          <a:p>
            <a:endParaRPr lang="hu-HU" b="1" dirty="0">
              <a:latin typeface="Century Gothic" panose="020B0502020202020204" pitchFamily="34" charset="0"/>
            </a:endParaRPr>
          </a:p>
          <a:p>
            <a:r>
              <a:rPr lang="hu-HU" b="1" dirty="0" smtClean="0">
                <a:latin typeface="Century Gothic" panose="020B0502020202020204" pitchFamily="34" charset="0"/>
              </a:rPr>
              <a:t>Temetési segély, kegyeleti ellátás</a:t>
            </a:r>
          </a:p>
          <a:p>
            <a:r>
              <a:rPr lang="hu-HU" dirty="0">
                <a:latin typeface="Century Gothic" panose="020B0502020202020204" pitchFamily="34" charset="0"/>
              </a:rPr>
              <a:t>A </a:t>
            </a:r>
            <a:r>
              <a:rPr lang="hu-HU" b="1" dirty="0">
                <a:latin typeface="Century Gothic" panose="020B0502020202020204" pitchFamily="34" charset="0"/>
              </a:rPr>
              <a:t>kegyeleti ellátás</a:t>
            </a:r>
            <a:r>
              <a:rPr lang="hu-HU" dirty="0">
                <a:latin typeface="Century Gothic" panose="020B0502020202020204" pitchFamily="34" charset="0"/>
              </a:rPr>
              <a:t> teljes mértékben adómentes, nincsen felső értékhatára, és a költségek igazolásával (számlával) a teljes temetési költség elszámolható. </a:t>
            </a:r>
            <a:endParaRPr lang="hu-HU" dirty="0" smtClean="0">
              <a:latin typeface="Century Gothic" panose="020B0502020202020204" pitchFamily="34" charset="0"/>
            </a:endParaRPr>
          </a:p>
          <a:p>
            <a:endParaRPr lang="hu-HU" b="1" dirty="0">
              <a:latin typeface="Century Gothic" panose="020B0502020202020204" pitchFamily="34" charset="0"/>
            </a:endParaRPr>
          </a:p>
          <a:p>
            <a:r>
              <a:rPr lang="hu-HU" b="1" dirty="0" smtClean="0">
                <a:latin typeface="Century Gothic" panose="020B0502020202020204" pitchFamily="34" charset="0"/>
              </a:rPr>
              <a:t>Védőeszközök</a:t>
            </a:r>
          </a:p>
          <a:p>
            <a:endParaRPr lang="hu-HU" b="1" dirty="0"/>
          </a:p>
          <a:p>
            <a:endParaRPr lang="hu-HU" b="1" dirty="0"/>
          </a:p>
        </p:txBody>
      </p:sp>
    </p:spTree>
    <p:extLst>
      <p:ext uri="{BB962C8B-B14F-4D97-AF65-F5344CB8AC3E}">
        <p14:creationId xmlns:p14="http://schemas.microsoft.com/office/powerpoint/2010/main" val="32089154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1036320" y="949234"/>
            <a:ext cx="1033707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hu-HU" dirty="0"/>
          </a:p>
          <a:p>
            <a:endParaRPr lang="hu-HU" dirty="0"/>
          </a:p>
          <a:p>
            <a:endParaRPr lang="hu-HU" dirty="0">
              <a:latin typeface="Century Gothic" panose="020B0502020202020204" pitchFamily="34" charset="0"/>
            </a:endParaRPr>
          </a:p>
          <a:p>
            <a:endParaRPr lang="hu-HU" dirty="0" smtClean="0">
              <a:latin typeface="Century Gothic" panose="020B0502020202020204" pitchFamily="34" charset="0"/>
            </a:endParaRPr>
          </a:p>
        </p:txBody>
      </p:sp>
      <p:sp>
        <p:nvSpPr>
          <p:cNvPr id="6" name="Téglalap 5"/>
          <p:cNvSpPr/>
          <p:nvPr/>
        </p:nvSpPr>
        <p:spPr>
          <a:xfrm>
            <a:off x="966652" y="949234"/>
            <a:ext cx="936171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b="1" dirty="0" smtClean="0">
                <a:latin typeface="Century Gothic" panose="020B0502020202020204" pitchFamily="34" charset="0"/>
              </a:rPr>
              <a:t>Béren kívüli juttatások</a:t>
            </a:r>
          </a:p>
          <a:p>
            <a:endParaRPr lang="hu-HU" b="1" dirty="0">
              <a:latin typeface="Century Gothic" panose="020B0502020202020204" pitchFamily="34" charset="0"/>
            </a:endParaRPr>
          </a:p>
          <a:p>
            <a:r>
              <a:rPr lang="hu-HU" b="1" dirty="0" smtClean="0">
                <a:latin typeface="Century Gothic" panose="020B0502020202020204" pitchFamily="34" charset="0"/>
              </a:rPr>
              <a:t>SZÉP kártya</a:t>
            </a:r>
          </a:p>
          <a:p>
            <a:r>
              <a:rPr lang="hu-HU" dirty="0">
                <a:latin typeface="Century Gothic" panose="020B0502020202020204" pitchFamily="34" charset="0"/>
              </a:rPr>
              <a:t>A munkáltató kedvezményes adózás mellett biztosíthat keretet vendéglátásra, szállásra és szabadidős tevékenységekre, évi 450 000 Ft-ig</a:t>
            </a:r>
            <a:r>
              <a:rPr lang="hu-HU" dirty="0" smtClean="0">
                <a:latin typeface="Century Gothic" panose="020B0502020202020204" pitchFamily="34" charset="0"/>
              </a:rPr>
              <a:t>.</a:t>
            </a:r>
          </a:p>
          <a:p>
            <a:endParaRPr lang="hu-HU" b="1" dirty="0">
              <a:latin typeface="Century Gothic" panose="020B0502020202020204" pitchFamily="34" charset="0"/>
            </a:endParaRPr>
          </a:p>
          <a:p>
            <a:r>
              <a:rPr lang="hu-HU" b="1" dirty="0" smtClean="0">
                <a:latin typeface="Century Gothic" panose="020B0502020202020204" pitchFamily="34" charset="0"/>
              </a:rPr>
              <a:t>Aktív Magyarok </a:t>
            </a:r>
            <a:r>
              <a:rPr lang="hu-HU" b="1" dirty="0" err="1" smtClean="0">
                <a:latin typeface="Century Gothic" panose="020B0502020202020204" pitchFamily="34" charset="0"/>
              </a:rPr>
              <a:t>alszámla</a:t>
            </a:r>
            <a:endParaRPr lang="hu-HU" b="1" dirty="0" smtClean="0">
              <a:latin typeface="Century Gothic" panose="020B0502020202020204" pitchFamily="34" charset="0"/>
            </a:endParaRPr>
          </a:p>
          <a:p>
            <a:r>
              <a:rPr lang="hu-HU" dirty="0">
                <a:latin typeface="Century Gothic" panose="020B0502020202020204" pitchFamily="34" charset="0"/>
              </a:rPr>
              <a:t>A SZÉP-kártyán belül külön keret áll rendelkezésre sport-, kultúra- és rekreációs tevékenységek támogatására évi 120 000 Ft értékben</a:t>
            </a:r>
            <a:r>
              <a:rPr lang="hu-HU" dirty="0" smtClean="0">
                <a:latin typeface="Century Gothic" panose="020B0502020202020204" pitchFamily="34" charset="0"/>
              </a:rPr>
              <a:t>.</a:t>
            </a:r>
          </a:p>
          <a:p>
            <a:endParaRPr lang="hu-HU" b="1" dirty="0">
              <a:latin typeface="Century Gothic" panose="020B0502020202020204" pitchFamily="34" charset="0"/>
            </a:endParaRPr>
          </a:p>
          <a:p>
            <a:r>
              <a:rPr lang="hu-HU" b="1" dirty="0" smtClean="0">
                <a:latin typeface="Century Gothic" panose="020B0502020202020204" pitchFamily="34" charset="0"/>
              </a:rPr>
              <a:t>Lakhatási támogatás 35 év alatti munkavállalóknál</a:t>
            </a:r>
          </a:p>
          <a:p>
            <a:r>
              <a:rPr lang="hu-HU" dirty="0">
                <a:latin typeface="Century Gothic" panose="020B0502020202020204" pitchFamily="34" charset="0"/>
              </a:rPr>
              <a:t>Fiatal dolgozóknál adómentesen támogatható a lakhatás </a:t>
            </a:r>
            <a:r>
              <a:rPr lang="hu-HU" dirty="0" smtClean="0">
                <a:latin typeface="Century Gothic" panose="020B0502020202020204" pitchFamily="34" charset="0"/>
              </a:rPr>
              <a:t>költsége  (albérlet vagy hiteltörlesztés), </a:t>
            </a:r>
            <a:r>
              <a:rPr lang="hu-HU" dirty="0">
                <a:latin typeface="Century Gothic" panose="020B0502020202020204" pitchFamily="34" charset="0"/>
              </a:rPr>
              <a:t>akár évi 1 800 000 Ft összeghatárig, megkönnyítve az önálló életkezdést.</a:t>
            </a:r>
            <a:endParaRPr lang="hu-HU" b="1" dirty="0">
              <a:latin typeface="Century Gothic" panose="020B0502020202020204" pitchFamily="34" charset="0"/>
            </a:endParaRPr>
          </a:p>
          <a:p>
            <a:endParaRPr lang="hu-HU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53488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1036320" y="949234"/>
            <a:ext cx="1033707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hu-HU" dirty="0"/>
          </a:p>
          <a:p>
            <a:endParaRPr lang="hu-HU" dirty="0"/>
          </a:p>
          <a:p>
            <a:endParaRPr lang="hu-HU" dirty="0">
              <a:latin typeface="Century Gothic" panose="020B0502020202020204" pitchFamily="34" charset="0"/>
            </a:endParaRPr>
          </a:p>
          <a:p>
            <a:endParaRPr lang="hu-HU" dirty="0" smtClean="0">
              <a:latin typeface="Century Gothic" panose="020B0502020202020204" pitchFamily="34" charset="0"/>
            </a:endParaRPr>
          </a:p>
        </p:txBody>
      </p:sp>
      <p:sp>
        <p:nvSpPr>
          <p:cNvPr id="6" name="Téglalap 5"/>
          <p:cNvSpPr/>
          <p:nvPr/>
        </p:nvSpPr>
        <p:spPr>
          <a:xfrm>
            <a:off x="1227909" y="949234"/>
            <a:ext cx="9361714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000" b="1" dirty="0" smtClean="0">
                <a:latin typeface="Century Gothic" panose="020B0502020202020204" pitchFamily="34" charset="0"/>
              </a:rPr>
              <a:t>Egyes meghatározott juttatások</a:t>
            </a:r>
          </a:p>
          <a:p>
            <a:endParaRPr lang="hu-HU" sz="2000" b="1" dirty="0">
              <a:latin typeface="Century Gothic" panose="020B0502020202020204" pitchFamily="34" charset="0"/>
            </a:endParaRPr>
          </a:p>
          <a:p>
            <a:r>
              <a:rPr lang="hu-HU" i="1" dirty="0" smtClean="0">
                <a:latin typeface="Century Gothic" panose="020B0502020202020204" pitchFamily="34" charset="0"/>
              </a:rPr>
              <a:t>Csekély értékű ajándék </a:t>
            </a:r>
            <a:r>
              <a:rPr lang="hu-HU" dirty="0" smtClean="0">
                <a:latin typeface="Century Gothic" panose="020B0502020202020204" pitchFamily="34" charset="0"/>
              </a:rPr>
              <a:t>– 29.080ft évente maximum háromszor</a:t>
            </a:r>
          </a:p>
          <a:p>
            <a:endParaRPr lang="hu-HU" dirty="0" smtClean="0">
              <a:latin typeface="Century Gothic" panose="020B0502020202020204" pitchFamily="34" charset="0"/>
            </a:endParaRPr>
          </a:p>
          <a:p>
            <a:r>
              <a:rPr lang="hu-HU" i="1" dirty="0" smtClean="0">
                <a:latin typeface="Century Gothic" panose="020B0502020202020204" pitchFamily="34" charset="0"/>
              </a:rPr>
              <a:t>Csoportos biztosítás </a:t>
            </a:r>
            <a:r>
              <a:rPr lang="hu-HU" dirty="0" smtClean="0">
                <a:latin typeface="Century Gothic" panose="020B0502020202020204" pitchFamily="34" charset="0"/>
              </a:rPr>
              <a:t>– korlátlan</a:t>
            </a:r>
          </a:p>
          <a:p>
            <a:endParaRPr lang="hu-HU" dirty="0">
              <a:latin typeface="Century Gothic" panose="020B0502020202020204" pitchFamily="34" charset="0"/>
            </a:endParaRPr>
          </a:p>
          <a:p>
            <a:r>
              <a:rPr lang="hu-HU" i="1" dirty="0" smtClean="0">
                <a:latin typeface="Century Gothic" panose="020B0502020202020204" pitchFamily="34" charset="0"/>
              </a:rPr>
              <a:t>Rendezvényen adott ajándék </a:t>
            </a:r>
            <a:r>
              <a:rPr lang="hu-HU" dirty="0" smtClean="0">
                <a:latin typeface="Century Gothic" panose="020B0502020202020204" pitchFamily="34" charset="0"/>
              </a:rPr>
              <a:t>– minimálbér 25%-a/ alkalom</a:t>
            </a:r>
          </a:p>
          <a:p>
            <a:endParaRPr lang="hu-HU" dirty="0">
              <a:latin typeface="Century Gothic" panose="020B0502020202020204" pitchFamily="34" charset="0"/>
            </a:endParaRPr>
          </a:p>
          <a:p>
            <a:endParaRPr lang="hu-HU" dirty="0" smtClean="0">
              <a:latin typeface="Century Gothic" panose="020B0502020202020204" pitchFamily="34" charset="0"/>
            </a:endParaRPr>
          </a:p>
          <a:p>
            <a:endParaRPr lang="hu-HU" dirty="0">
              <a:latin typeface="Century Gothic" panose="020B0502020202020204" pitchFamily="34" charset="0"/>
            </a:endParaRPr>
          </a:p>
          <a:p>
            <a:r>
              <a:rPr lang="hu-HU" b="1" dirty="0" smtClean="0">
                <a:latin typeface="Century Gothic" panose="020B0502020202020204" pitchFamily="34" charset="0"/>
              </a:rPr>
              <a:t>„</a:t>
            </a:r>
            <a:r>
              <a:rPr lang="hu-HU" sz="2000" b="1" dirty="0" smtClean="0">
                <a:latin typeface="Century Gothic" panose="020B0502020202020204" pitchFamily="34" charset="0"/>
              </a:rPr>
              <a:t>Munkabérként” adózó juttatások:</a:t>
            </a:r>
          </a:p>
          <a:p>
            <a:endParaRPr lang="hu-HU" b="1" dirty="0">
              <a:latin typeface="Century Gothic" panose="020B0502020202020204" pitchFamily="34" charset="0"/>
            </a:endParaRPr>
          </a:p>
          <a:p>
            <a:r>
              <a:rPr lang="hu-HU" i="1" dirty="0" smtClean="0">
                <a:latin typeface="Century Gothic" panose="020B0502020202020204" pitchFamily="34" charset="0"/>
              </a:rPr>
              <a:t>Önkéntes pénztári hozzájárulás </a:t>
            </a:r>
            <a:r>
              <a:rPr lang="hu-HU" b="1" dirty="0" smtClean="0">
                <a:latin typeface="Century Gothic" panose="020B0502020202020204" pitchFamily="34" charset="0"/>
              </a:rPr>
              <a:t>– </a:t>
            </a:r>
            <a:r>
              <a:rPr lang="hu-HU" dirty="0" smtClean="0">
                <a:latin typeface="Century Gothic" panose="020B0502020202020204" pitchFamily="34" charset="0"/>
              </a:rPr>
              <a:t>korlátlan</a:t>
            </a:r>
          </a:p>
          <a:p>
            <a:endParaRPr lang="hu-HU" dirty="0">
              <a:latin typeface="Century Gothic" panose="020B0502020202020204" pitchFamily="34" charset="0"/>
            </a:endParaRPr>
          </a:p>
          <a:p>
            <a:r>
              <a:rPr lang="hu-HU" i="1" dirty="0" smtClean="0">
                <a:latin typeface="Century Gothic" panose="020B0502020202020204" pitchFamily="34" charset="0"/>
              </a:rPr>
              <a:t>Biztosítás (egyéni) </a:t>
            </a:r>
            <a:r>
              <a:rPr lang="hu-HU" dirty="0" smtClean="0">
                <a:latin typeface="Century Gothic" panose="020B0502020202020204" pitchFamily="34" charset="0"/>
              </a:rPr>
              <a:t>– korlátlan</a:t>
            </a:r>
          </a:p>
          <a:p>
            <a:endParaRPr lang="hu-HU" dirty="0">
              <a:latin typeface="Century Gothic" panose="020B0502020202020204" pitchFamily="34" charset="0"/>
            </a:endParaRPr>
          </a:p>
          <a:p>
            <a:r>
              <a:rPr lang="hu-HU" i="1" dirty="0" smtClean="0">
                <a:latin typeface="Century Gothic" panose="020B0502020202020204" pitchFamily="34" charset="0"/>
              </a:rPr>
              <a:t>Iskolarendszerű képzés </a:t>
            </a:r>
            <a:r>
              <a:rPr lang="hu-HU" dirty="0" smtClean="0">
                <a:latin typeface="Century Gothic" panose="020B0502020202020204" pitchFamily="34" charset="0"/>
              </a:rPr>
              <a:t>- korlátlan</a:t>
            </a:r>
          </a:p>
          <a:p>
            <a:endParaRPr lang="hu-HU" dirty="0">
              <a:latin typeface="Century Gothic" panose="020B0502020202020204" pitchFamily="34" charset="0"/>
            </a:endParaRPr>
          </a:p>
          <a:p>
            <a:endParaRPr lang="hu-HU" dirty="0">
              <a:latin typeface="Century Gothic" panose="020B0502020202020204" pitchFamily="34" charset="0"/>
            </a:endParaRPr>
          </a:p>
          <a:p>
            <a:endParaRPr lang="hu-HU" b="1" dirty="0"/>
          </a:p>
        </p:txBody>
      </p:sp>
    </p:spTree>
    <p:extLst>
      <p:ext uri="{BB962C8B-B14F-4D97-AF65-F5344CB8AC3E}">
        <p14:creationId xmlns:p14="http://schemas.microsoft.com/office/powerpoint/2010/main" val="15011777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1036320" y="992777"/>
            <a:ext cx="1033707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hu-HU" dirty="0"/>
          </a:p>
          <a:p>
            <a:endParaRPr lang="hu-HU" dirty="0"/>
          </a:p>
          <a:p>
            <a:endParaRPr lang="hu-HU" dirty="0">
              <a:latin typeface="Century Gothic" panose="020B0502020202020204" pitchFamily="34" charset="0"/>
            </a:endParaRPr>
          </a:p>
          <a:p>
            <a:endParaRPr lang="hu-HU" dirty="0" smtClean="0">
              <a:latin typeface="Century Gothic" panose="020B0502020202020204" pitchFamily="34" charset="0"/>
            </a:endParaRPr>
          </a:p>
        </p:txBody>
      </p:sp>
      <p:sp>
        <p:nvSpPr>
          <p:cNvPr id="6" name="Téglalap 5"/>
          <p:cNvSpPr/>
          <p:nvPr/>
        </p:nvSpPr>
        <p:spPr>
          <a:xfrm>
            <a:off x="1036320" y="1299320"/>
            <a:ext cx="936171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000" dirty="0">
                <a:latin typeface="Century Gothic" panose="020B0502020202020204" pitchFamily="34" charset="0"/>
              </a:rPr>
              <a:t>A béren kívüli juttatások esetén a munkáltató a </a:t>
            </a:r>
            <a:r>
              <a:rPr lang="hu-HU" sz="2000" b="1" dirty="0">
                <a:latin typeface="Century Gothic" panose="020B0502020202020204" pitchFamily="34" charset="0"/>
              </a:rPr>
              <a:t>SZÉP-kártyán jóváírt összeg után</a:t>
            </a:r>
            <a:r>
              <a:rPr lang="hu-HU" sz="2000" dirty="0">
                <a:latin typeface="Century Gothic" panose="020B0502020202020204" pitchFamily="34" charset="0"/>
              </a:rPr>
              <a:t> köteles megfizetni a </a:t>
            </a:r>
            <a:r>
              <a:rPr lang="hu-HU" sz="2000" b="1" dirty="0">
                <a:latin typeface="Century Gothic" panose="020B0502020202020204" pitchFamily="34" charset="0"/>
              </a:rPr>
              <a:t>15% személyi jövedelemadót (SZJA)</a:t>
            </a:r>
            <a:r>
              <a:rPr lang="hu-HU" sz="2000" dirty="0">
                <a:latin typeface="Century Gothic" panose="020B0502020202020204" pitchFamily="34" charset="0"/>
              </a:rPr>
              <a:t> és a </a:t>
            </a:r>
            <a:r>
              <a:rPr lang="hu-HU" sz="2000" b="1" dirty="0">
                <a:latin typeface="Century Gothic" panose="020B0502020202020204" pitchFamily="34" charset="0"/>
              </a:rPr>
              <a:t>13% szociális hozzájárulási adót (</a:t>
            </a:r>
            <a:r>
              <a:rPr lang="hu-HU" sz="2000" b="1" dirty="0" err="1">
                <a:latin typeface="Century Gothic" panose="020B0502020202020204" pitchFamily="34" charset="0"/>
              </a:rPr>
              <a:t>szocho</a:t>
            </a:r>
            <a:r>
              <a:rPr lang="hu-HU" sz="2000" b="1" dirty="0" smtClean="0">
                <a:latin typeface="Century Gothic" panose="020B0502020202020204" pitchFamily="34" charset="0"/>
              </a:rPr>
              <a:t>)</a:t>
            </a:r>
            <a:r>
              <a:rPr lang="hu-HU" sz="2000" dirty="0" smtClean="0">
                <a:latin typeface="Century Gothic" panose="020B0502020202020204" pitchFamily="34" charset="0"/>
              </a:rPr>
              <a:t>.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dirty="0">
                <a:latin typeface="Century Gothic" panose="020B0502020202020204" pitchFamily="34" charset="0"/>
              </a:rPr>
              <a:t>Ha a munkavállaló a törvényben meghatározott kereten felül részesül juttatásban, a kereten túli rész már </a:t>
            </a:r>
            <a:r>
              <a:rPr lang="hu-HU" sz="2000" b="1" dirty="0">
                <a:latin typeface="Century Gothic" panose="020B0502020202020204" pitchFamily="34" charset="0"/>
              </a:rPr>
              <a:t>egyes meghatározott juttatásnak</a:t>
            </a:r>
            <a:r>
              <a:rPr lang="hu-HU" sz="2000" dirty="0">
                <a:latin typeface="Century Gothic" panose="020B0502020202020204" pitchFamily="34" charset="0"/>
              </a:rPr>
              <a:t> minősül, amelynek adóalapja 18%-</a:t>
            </a:r>
            <a:r>
              <a:rPr lang="hu-HU" sz="2000" dirty="0" err="1">
                <a:latin typeface="Century Gothic" panose="020B0502020202020204" pitchFamily="34" charset="0"/>
              </a:rPr>
              <a:t>kal</a:t>
            </a:r>
            <a:r>
              <a:rPr lang="hu-HU" sz="2000" dirty="0">
                <a:latin typeface="Century Gothic" panose="020B0502020202020204" pitchFamily="34" charset="0"/>
              </a:rPr>
              <a:t> magasabb</a:t>
            </a:r>
            <a:r>
              <a:rPr lang="hu-HU" sz="2000" dirty="0" smtClean="0">
                <a:latin typeface="Century Gothic" panose="020B0502020202020204" pitchFamily="34" charset="0"/>
              </a:rPr>
              <a:t>.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dirty="0">
                <a:latin typeface="Century Gothic" panose="020B0502020202020204" pitchFamily="34" charset="0"/>
              </a:rPr>
              <a:t>Ennek következtében a munkáltatót a béren kívüli juttatások után összesen </a:t>
            </a:r>
            <a:r>
              <a:rPr lang="hu-HU" sz="2000" b="1" dirty="0">
                <a:latin typeface="Century Gothic" panose="020B0502020202020204" pitchFamily="34" charset="0"/>
              </a:rPr>
              <a:t>28%</a:t>
            </a:r>
            <a:r>
              <a:rPr lang="hu-HU" sz="2000" dirty="0">
                <a:latin typeface="Century Gothic" panose="020B0502020202020204" pitchFamily="34" charset="0"/>
              </a:rPr>
              <a:t>, míg az egyes meghatározott juttatások után </a:t>
            </a:r>
            <a:r>
              <a:rPr lang="hu-HU" sz="2000" b="1" dirty="0">
                <a:latin typeface="Century Gothic" panose="020B0502020202020204" pitchFamily="34" charset="0"/>
              </a:rPr>
              <a:t>33,04%</a:t>
            </a:r>
            <a:r>
              <a:rPr lang="hu-HU" sz="2000" dirty="0">
                <a:latin typeface="Century Gothic" panose="020B0502020202020204" pitchFamily="34" charset="0"/>
              </a:rPr>
              <a:t> adóteher terheli</a:t>
            </a:r>
            <a:r>
              <a:rPr lang="hu-HU" sz="2000" dirty="0" smtClean="0">
                <a:latin typeface="Century Gothic" panose="020B0502020202020204" pitchFamily="34" charset="0"/>
              </a:rPr>
              <a:t>.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dirty="0">
                <a:latin typeface="Century Gothic" panose="020B0502020202020204" pitchFamily="34" charset="0"/>
              </a:rPr>
              <a:t>A juttatás megszerzésének időpontja az a nap, amikor a munkavállaló ténylegesen rendelkezésére kapja azt, azonban a fizetési kötelezettséget a munkáltató </a:t>
            </a:r>
            <a:r>
              <a:rPr lang="hu-HU" sz="2000" b="1" dirty="0">
                <a:latin typeface="Century Gothic" panose="020B0502020202020204" pitchFamily="34" charset="0"/>
              </a:rPr>
              <a:t>negyedévente</a:t>
            </a:r>
            <a:r>
              <a:rPr lang="hu-HU" sz="2000" dirty="0">
                <a:latin typeface="Century Gothic" panose="020B0502020202020204" pitchFamily="34" charset="0"/>
              </a:rPr>
              <a:t> teljesíti az adóhatóság felé.</a:t>
            </a:r>
          </a:p>
        </p:txBody>
      </p:sp>
    </p:spTree>
    <p:extLst>
      <p:ext uri="{BB962C8B-B14F-4D97-AF65-F5344CB8AC3E}">
        <p14:creationId xmlns:p14="http://schemas.microsoft.com/office/powerpoint/2010/main" val="33858026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957943" y="766355"/>
            <a:ext cx="10337074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dirty="0" smtClean="0">
                <a:latin typeface="Century Gothic" panose="020B0502020202020204" pitchFamily="34" charset="0"/>
              </a:rPr>
              <a:t>Osztalék</a:t>
            </a:r>
            <a:r>
              <a:rPr lang="hu-HU" sz="2000" dirty="0" smtClean="0">
                <a:latin typeface="Century Gothic" panose="020B0502020202020204" pitchFamily="34" charset="0"/>
              </a:rPr>
              <a:t/>
            </a:r>
            <a:br>
              <a:rPr lang="hu-HU" sz="2000" dirty="0" smtClean="0">
                <a:latin typeface="Century Gothic" panose="020B0502020202020204" pitchFamily="34" charset="0"/>
              </a:rPr>
            </a:br>
            <a:r>
              <a:rPr lang="hu-HU" sz="2000" dirty="0" smtClean="0">
                <a:latin typeface="Century Gothic" panose="020B0502020202020204" pitchFamily="34" charset="0"/>
              </a:rPr>
              <a:t/>
            </a:r>
            <a:br>
              <a:rPr lang="hu-HU" sz="2000" dirty="0" smtClean="0">
                <a:latin typeface="Century Gothic" panose="020B0502020202020204" pitchFamily="34" charset="0"/>
              </a:rPr>
            </a:br>
            <a:r>
              <a:rPr lang="hu-HU" sz="2000" dirty="0" smtClean="0">
                <a:latin typeface="Century Gothic" panose="020B0502020202020204" pitchFamily="34" charset="0"/>
              </a:rPr>
              <a:t>Az </a:t>
            </a:r>
            <a:r>
              <a:rPr lang="hu-HU" sz="2000" dirty="0">
                <a:latin typeface="Century Gothic" panose="020B0502020202020204" pitchFamily="34" charset="0"/>
              </a:rPr>
              <a:t>osztalék a társaság által elért nyereségnek a tagok részére történő kifizetése, amelyre akkor kerülhet sor, ha az osztalékfizetés törvényi és pénzügyi feltételei teljesülnek</a:t>
            </a:r>
            <a:r>
              <a:rPr lang="hu-HU" sz="2000" dirty="0" smtClean="0">
                <a:latin typeface="Century Gothic" panose="020B0502020202020204" pitchFamily="34" charset="0"/>
              </a:rPr>
              <a:t>.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dirty="0">
                <a:latin typeface="Century Gothic" panose="020B0502020202020204" pitchFamily="34" charset="0"/>
              </a:rPr>
              <a:t>Osztalék nem fizethető akkor, ha:</a:t>
            </a:r>
            <a:br>
              <a:rPr lang="hu-HU" sz="2000" dirty="0">
                <a:latin typeface="Century Gothic" panose="020B0502020202020204" pitchFamily="34" charset="0"/>
              </a:rPr>
            </a:br>
            <a:r>
              <a:rPr lang="hu-HU" sz="2000" dirty="0">
                <a:latin typeface="Century Gothic" panose="020B0502020202020204" pitchFamily="34" charset="0"/>
              </a:rPr>
              <a:t>• a társaság módosított saját tőkéje nem éri el, vagy az osztalék kifizetése miatt nem érné el a törzstőke összegét, </a:t>
            </a:r>
            <a:r>
              <a:rPr lang="hu-HU" sz="2000" dirty="0" smtClean="0">
                <a:latin typeface="Century Gothic" panose="020B0502020202020204" pitchFamily="34" charset="0"/>
              </a:rPr>
              <a:t>vagy</a:t>
            </a:r>
            <a:r>
              <a:rPr lang="hu-HU" sz="2000" b="1" dirty="0" smtClean="0">
                <a:latin typeface="Century Gothic" panose="020B0502020202020204" pitchFamily="34" charset="0"/>
              </a:rPr>
              <a:t> </a:t>
            </a:r>
            <a:r>
              <a:rPr lang="hu-HU" sz="2000" dirty="0">
                <a:latin typeface="Century Gothic" panose="020B0502020202020204" pitchFamily="34" charset="0"/>
              </a:rPr>
              <a:t/>
            </a:r>
            <a:br>
              <a:rPr lang="hu-HU" sz="2000" dirty="0">
                <a:latin typeface="Century Gothic" panose="020B0502020202020204" pitchFamily="34" charset="0"/>
              </a:rPr>
            </a:br>
            <a:r>
              <a:rPr lang="hu-HU" sz="2000" dirty="0">
                <a:latin typeface="Century Gothic" panose="020B0502020202020204" pitchFamily="34" charset="0"/>
              </a:rPr>
              <a:t>• a kifizetés a társaság fizetőképességét veszélyeztetné</a:t>
            </a:r>
            <a:r>
              <a:rPr lang="hu-HU" sz="2000" dirty="0" smtClean="0">
                <a:latin typeface="Century Gothic" panose="020B0502020202020204" pitchFamily="34" charset="0"/>
              </a:rPr>
              <a:t>.</a:t>
            </a:r>
          </a:p>
          <a:p>
            <a:endParaRPr lang="hu-HU" sz="2000" dirty="0" smtClean="0">
              <a:latin typeface="Century Gothic" panose="020B0502020202020204" pitchFamily="34" charset="0"/>
            </a:endParaRPr>
          </a:p>
          <a:p>
            <a:endParaRPr lang="hu-HU" sz="20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26134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957943" y="766355"/>
            <a:ext cx="1033707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000" dirty="0" smtClean="0">
                <a:latin typeface="Century Gothic" panose="020B0502020202020204" pitchFamily="34" charset="0"/>
              </a:rPr>
              <a:t>Osztalék</a:t>
            </a:r>
            <a:br>
              <a:rPr lang="hu-HU" sz="2000" dirty="0" smtClean="0">
                <a:latin typeface="Century Gothic" panose="020B0502020202020204" pitchFamily="34" charset="0"/>
              </a:rPr>
            </a:br>
            <a:r>
              <a:rPr lang="hu-HU" sz="2000" dirty="0" smtClean="0">
                <a:latin typeface="Century Gothic" panose="020B0502020202020204" pitchFamily="34" charset="0"/>
              </a:rPr>
              <a:t/>
            </a:r>
            <a:br>
              <a:rPr lang="hu-HU" sz="2000" dirty="0" smtClean="0">
                <a:latin typeface="Century Gothic" panose="020B0502020202020204" pitchFamily="34" charset="0"/>
              </a:rPr>
            </a:br>
            <a:r>
              <a:rPr lang="hu-HU" sz="2000" dirty="0" err="1" smtClean="0">
                <a:latin typeface="Century Gothic" panose="020B0502020202020204" pitchFamily="34" charset="0"/>
              </a:rPr>
              <a:t>Osztalék</a:t>
            </a:r>
            <a:r>
              <a:rPr lang="hu-HU" sz="2000" dirty="0" smtClean="0">
                <a:latin typeface="Century Gothic" panose="020B0502020202020204" pitchFamily="34" charset="0"/>
              </a:rPr>
              <a:t> után fizetendő :</a:t>
            </a:r>
            <a:br>
              <a:rPr lang="hu-HU" sz="2000" dirty="0" smtClean="0">
                <a:latin typeface="Century Gothic" panose="020B0502020202020204" pitchFamily="34" charset="0"/>
              </a:rPr>
            </a:br>
            <a:r>
              <a:rPr lang="hu-HU" sz="2000" dirty="0" smtClean="0">
                <a:latin typeface="Century Gothic" panose="020B0502020202020204" pitchFamily="34" charset="0"/>
              </a:rPr>
              <a:t>15% személyi jövedelemadó</a:t>
            </a:r>
            <a:br>
              <a:rPr lang="hu-HU" sz="2000" dirty="0" smtClean="0">
                <a:latin typeface="Century Gothic" panose="020B0502020202020204" pitchFamily="34" charset="0"/>
              </a:rPr>
            </a:br>
            <a:r>
              <a:rPr lang="hu-HU" sz="2000" dirty="0" smtClean="0">
                <a:latin typeface="Century Gothic" panose="020B0502020202020204" pitchFamily="34" charset="0"/>
              </a:rPr>
              <a:t>13% szociális hozzájárulási adó a felsőhatár mértékéig.</a:t>
            </a:r>
          </a:p>
          <a:p>
            <a:endParaRPr lang="hu-HU" sz="2000" dirty="0" smtClean="0">
              <a:latin typeface="Century Gothic" panose="020B0502020202020204" pitchFamily="34" charset="0"/>
            </a:endParaRP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dirty="0" smtClean="0">
                <a:latin typeface="Century Gothic" panose="020B0502020202020204" pitchFamily="34" charset="0"/>
              </a:rPr>
              <a:t>Példa: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dirty="0" smtClean="0">
                <a:latin typeface="Century Gothic" panose="020B0502020202020204" pitchFamily="34" charset="0"/>
              </a:rPr>
              <a:t>Bruttó osztalék :  1.000.000 ft</a:t>
            </a:r>
          </a:p>
          <a:p>
            <a:r>
              <a:rPr lang="hu-HU" sz="2000" dirty="0" smtClean="0">
                <a:latin typeface="Century Gothic" panose="020B0502020202020204" pitchFamily="34" charset="0"/>
              </a:rPr>
              <a:t>SZJA (15%):         -  150.000 ft</a:t>
            </a:r>
          </a:p>
          <a:p>
            <a:r>
              <a:rPr lang="hu-HU" sz="2000" dirty="0" err="1" smtClean="0">
                <a:latin typeface="Century Gothic" panose="020B0502020202020204" pitchFamily="34" charset="0"/>
              </a:rPr>
              <a:t>Szocho</a:t>
            </a:r>
            <a:r>
              <a:rPr lang="hu-HU" sz="2000" dirty="0">
                <a:latin typeface="Century Gothic" panose="020B0502020202020204" pitchFamily="34" charset="0"/>
              </a:rPr>
              <a:t> </a:t>
            </a:r>
            <a:r>
              <a:rPr lang="hu-HU" sz="2000" dirty="0" smtClean="0">
                <a:latin typeface="Century Gothic" panose="020B0502020202020204" pitchFamily="34" charset="0"/>
              </a:rPr>
              <a:t>(13%)     -  130.000 ft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dirty="0" smtClean="0">
                <a:latin typeface="Century Gothic" panose="020B0502020202020204" pitchFamily="34" charset="0"/>
              </a:rPr>
              <a:t>Nettó osztalék:     720.000ft</a:t>
            </a:r>
            <a:endParaRPr lang="hu-HU" sz="2000" dirty="0">
              <a:latin typeface="Century Gothic" panose="020B0502020202020204" pitchFamily="34" charset="0"/>
            </a:endParaRPr>
          </a:p>
          <a:p>
            <a:endParaRPr lang="hu-HU" sz="20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04386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931817" y="783773"/>
            <a:ext cx="10337074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000" dirty="0" smtClean="0">
                <a:latin typeface="Century Gothic" panose="020B0502020202020204" pitchFamily="34" charset="0"/>
              </a:rPr>
              <a:t>Osztalék</a:t>
            </a:r>
            <a:br>
              <a:rPr lang="hu-HU" sz="2000" dirty="0" smtClean="0">
                <a:latin typeface="Century Gothic" panose="020B0502020202020204" pitchFamily="34" charset="0"/>
              </a:rPr>
            </a:br>
            <a:r>
              <a:rPr lang="hu-HU" sz="2000" dirty="0" smtClean="0">
                <a:latin typeface="Century Gothic" panose="020B0502020202020204" pitchFamily="34" charset="0"/>
              </a:rPr>
              <a:t/>
            </a:r>
            <a:br>
              <a:rPr lang="hu-HU" sz="2000" dirty="0" smtClean="0">
                <a:latin typeface="Century Gothic" panose="020B0502020202020204" pitchFamily="34" charset="0"/>
              </a:rPr>
            </a:br>
            <a:r>
              <a:rPr lang="hu-HU" sz="2000" dirty="0" smtClean="0">
                <a:latin typeface="Century Gothic" panose="020B0502020202020204" pitchFamily="34" charset="0"/>
              </a:rPr>
              <a:t>Vállalkozónak bruttó havi tagi jövedelme 500.000ft. Osztalék összege: bruttó 10.000.000ft</a:t>
            </a:r>
          </a:p>
          <a:p>
            <a:endParaRPr lang="hu-HU" sz="2000" dirty="0" smtClean="0">
              <a:latin typeface="Century Gothic" panose="020B0502020202020204" pitchFamily="34" charset="0"/>
            </a:endParaRPr>
          </a:p>
          <a:p>
            <a:r>
              <a:rPr lang="hu-HU" sz="2000" dirty="0" err="1" smtClean="0">
                <a:latin typeface="Century Gothic" panose="020B0502020202020204" pitchFamily="34" charset="0"/>
              </a:rPr>
              <a:t>Szocho</a:t>
            </a:r>
            <a:r>
              <a:rPr lang="hu-HU" sz="2000" dirty="0" smtClean="0">
                <a:latin typeface="Century Gothic" panose="020B0502020202020204" pitchFamily="34" charset="0"/>
              </a:rPr>
              <a:t> </a:t>
            </a:r>
            <a:r>
              <a:rPr lang="hu-HU" sz="2000" dirty="0">
                <a:latin typeface="Century Gothic" panose="020B0502020202020204" pitchFamily="34" charset="0"/>
              </a:rPr>
              <a:t>felsőhatár: </a:t>
            </a:r>
            <a:r>
              <a:rPr lang="hu-HU" sz="2000" dirty="0" smtClean="0">
                <a:latin typeface="Century Gothic" panose="020B0502020202020204" pitchFamily="34" charset="0"/>
              </a:rPr>
              <a:t>                     6.979.200 ft</a:t>
            </a:r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dirty="0" smtClean="0">
                <a:latin typeface="Century Gothic" panose="020B0502020202020204" pitchFamily="34" charset="0"/>
              </a:rPr>
              <a:t>Éves jövedelem:12x 500.000ft= </a:t>
            </a:r>
            <a:r>
              <a:rPr lang="hu-HU" sz="2000" u="sng" dirty="0" smtClean="0">
                <a:latin typeface="Century Gothic" panose="020B0502020202020204" pitchFamily="34" charset="0"/>
              </a:rPr>
              <a:t>6.000.000 ft</a:t>
            </a:r>
          </a:p>
          <a:p>
            <a:r>
              <a:rPr lang="hu-HU" sz="2000" dirty="0" err="1" smtClean="0">
                <a:latin typeface="Century Gothic" panose="020B0502020202020204" pitchFamily="34" charset="0"/>
              </a:rPr>
              <a:t>Szocho</a:t>
            </a:r>
            <a:r>
              <a:rPr lang="hu-HU" sz="2000" dirty="0" smtClean="0">
                <a:latin typeface="Century Gothic" panose="020B0502020202020204" pitchFamily="34" charset="0"/>
              </a:rPr>
              <a:t> alap:                                  979.200 ft</a:t>
            </a:r>
          </a:p>
          <a:p>
            <a:r>
              <a:rPr lang="hu-HU" sz="2000" dirty="0" smtClean="0">
                <a:latin typeface="Century Gothic" panose="020B0502020202020204" pitchFamily="34" charset="0"/>
              </a:rPr>
              <a:t>Fizetendő </a:t>
            </a:r>
            <a:r>
              <a:rPr lang="hu-HU" sz="2000" dirty="0" err="1" smtClean="0">
                <a:latin typeface="Century Gothic" panose="020B0502020202020204" pitchFamily="34" charset="0"/>
              </a:rPr>
              <a:t>szocho</a:t>
            </a:r>
            <a:r>
              <a:rPr lang="hu-HU" sz="2000" dirty="0" smtClean="0">
                <a:latin typeface="Century Gothic" panose="020B0502020202020204" pitchFamily="34" charset="0"/>
              </a:rPr>
              <a:t>: 979.200x13% = 127.296ft</a:t>
            </a:r>
            <a:endParaRPr lang="hu-HU" sz="2000" dirty="0">
              <a:latin typeface="Century Gothic" panose="020B0502020202020204" pitchFamily="34" charset="0"/>
            </a:endParaRP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dirty="0" smtClean="0">
                <a:latin typeface="Century Gothic" panose="020B0502020202020204" pitchFamily="34" charset="0"/>
              </a:rPr>
              <a:t>Bruttó osztalék :  10.000.000 ft</a:t>
            </a:r>
          </a:p>
          <a:p>
            <a:r>
              <a:rPr lang="hu-HU" sz="2000" dirty="0" smtClean="0">
                <a:latin typeface="Century Gothic" panose="020B0502020202020204" pitchFamily="34" charset="0"/>
              </a:rPr>
              <a:t>SZJA (15%):         -  1.500.000 ft</a:t>
            </a:r>
          </a:p>
          <a:p>
            <a:r>
              <a:rPr lang="hu-HU" sz="2000" dirty="0" err="1" smtClean="0">
                <a:latin typeface="Century Gothic" panose="020B0502020202020204" pitchFamily="34" charset="0"/>
              </a:rPr>
              <a:t>Szocho</a:t>
            </a:r>
            <a:r>
              <a:rPr lang="hu-HU" sz="2000" dirty="0">
                <a:latin typeface="Century Gothic" panose="020B0502020202020204" pitchFamily="34" charset="0"/>
              </a:rPr>
              <a:t> </a:t>
            </a:r>
            <a:r>
              <a:rPr lang="hu-HU" sz="2000" dirty="0" smtClean="0">
                <a:latin typeface="Century Gothic" panose="020B0502020202020204" pitchFamily="34" charset="0"/>
              </a:rPr>
              <a:t>(13%)     -    127. 296 ft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dirty="0" smtClean="0">
                <a:latin typeface="Century Gothic" panose="020B0502020202020204" pitchFamily="34" charset="0"/>
              </a:rPr>
              <a:t>Nettó osztalék:     8.372.704 ft</a:t>
            </a:r>
            <a:endParaRPr lang="hu-HU" sz="2000" dirty="0">
              <a:latin typeface="Century Gothic" panose="020B0502020202020204" pitchFamily="34" charset="0"/>
            </a:endParaRPr>
          </a:p>
          <a:p>
            <a:endParaRPr lang="hu-HU" sz="20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632514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592183" y="531224"/>
            <a:ext cx="10998925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>
                <a:latin typeface="Century Gothic" panose="020B0502020202020204" pitchFamily="34" charset="0"/>
              </a:rPr>
              <a:t>    Osztalék:</a:t>
            </a:r>
          </a:p>
          <a:p>
            <a:endParaRPr lang="hu-HU" dirty="0">
              <a:latin typeface="Century Gothic" panose="020B0502020202020204" pitchFamily="34" charset="0"/>
            </a:endParaRPr>
          </a:p>
          <a:p>
            <a:r>
              <a:rPr lang="hu-HU" dirty="0">
                <a:latin typeface="Century Gothic" panose="020B0502020202020204" pitchFamily="34" charset="0"/>
              </a:rPr>
              <a:t>Szociális hozzájárulási adót kell fizetni</a:t>
            </a:r>
            <a:r>
              <a:rPr lang="hu-HU" dirty="0" smtClean="0">
                <a:latin typeface="Century Gothic" panose="020B0502020202020204" pitchFamily="34" charset="0"/>
              </a:rPr>
              <a:t>:</a:t>
            </a:r>
            <a:br>
              <a:rPr lang="hu-HU" dirty="0" smtClean="0">
                <a:latin typeface="Century Gothic" panose="020B0502020202020204" pitchFamily="34" charset="0"/>
              </a:rPr>
            </a:br>
            <a:r>
              <a:rPr lang="hu-HU" dirty="0" smtClean="0">
                <a:latin typeface="Century Gothic" panose="020B0502020202020204" pitchFamily="34" charset="0"/>
              </a:rPr>
              <a:t> </a:t>
            </a:r>
            <a:r>
              <a:rPr lang="hu-HU" dirty="0">
                <a:latin typeface="Century Gothic" panose="020B0502020202020204" pitchFamily="34" charset="0"/>
              </a:rPr>
              <a:t>a) a személyi jövedelemadóról szóló 1995. évi CXVII. törvény (a továbbiakban: Szja tv.) szerint összevont adóalapba tartozó adó (adóelőleg) alap számításnál figyelembe vett jövedelem után, </a:t>
            </a:r>
            <a:endParaRPr lang="hu-HU" dirty="0" smtClean="0">
              <a:latin typeface="Century Gothic" panose="020B0502020202020204" pitchFamily="34" charset="0"/>
            </a:endParaRPr>
          </a:p>
          <a:p>
            <a:r>
              <a:rPr lang="hu-HU" dirty="0" smtClean="0">
                <a:latin typeface="Century Gothic" panose="020B0502020202020204" pitchFamily="34" charset="0"/>
              </a:rPr>
              <a:t> </a:t>
            </a:r>
            <a:r>
              <a:rPr lang="hu-HU" dirty="0">
                <a:latin typeface="Century Gothic" panose="020B0502020202020204" pitchFamily="34" charset="0"/>
              </a:rPr>
              <a:t>b) az ösztöndíjas foglalkoztatási jogviszony alapján fizetett ösztöndíj és a munkavállalói érdekképviseletet ellátó szervezet részére levont (befizetett) tagdíj után, </a:t>
            </a:r>
            <a:r>
              <a:rPr lang="hu-HU" dirty="0" smtClean="0">
                <a:latin typeface="Century Gothic" panose="020B0502020202020204" pitchFamily="34" charset="0"/>
              </a:rPr>
              <a:t/>
            </a:r>
            <a:br>
              <a:rPr lang="hu-HU" dirty="0" smtClean="0">
                <a:latin typeface="Century Gothic" panose="020B0502020202020204" pitchFamily="34" charset="0"/>
              </a:rPr>
            </a:br>
            <a:r>
              <a:rPr lang="hu-HU" dirty="0" smtClean="0">
                <a:latin typeface="Century Gothic" panose="020B0502020202020204" pitchFamily="34" charset="0"/>
              </a:rPr>
              <a:t>c</a:t>
            </a:r>
            <a:r>
              <a:rPr lang="hu-HU" dirty="0">
                <a:latin typeface="Century Gothic" panose="020B0502020202020204" pitchFamily="34" charset="0"/>
              </a:rPr>
              <a:t>) az Szja tv. szerinti önálló és nem önálló tevékenységből származó jövedelem esetében az Szja tv. szerinti adó (adóelőleg) alap hiányában a Tbj. szerint biztosított személynek juttatott olyan jövedelme után, amely a Tbj. 27. § (1) bekezdés b) pontja és a Tbj. 30. §-a alapján járulékalapot képez. </a:t>
            </a:r>
            <a:endParaRPr lang="hu-HU" dirty="0" smtClean="0">
              <a:latin typeface="Century Gothic" panose="020B0502020202020204" pitchFamily="34" charset="0"/>
            </a:endParaRPr>
          </a:p>
          <a:p>
            <a:endParaRPr lang="hu-HU" dirty="0">
              <a:latin typeface="Century Gothic" panose="020B0502020202020204" pitchFamily="34" charset="0"/>
            </a:endParaRPr>
          </a:p>
          <a:p>
            <a:r>
              <a:rPr lang="hu-HU" dirty="0">
                <a:latin typeface="Century Gothic" panose="020B0502020202020204" pitchFamily="34" charset="0"/>
              </a:rPr>
              <a:t>e) adófizetési kötelezettség keletkezik továbbá: o a vállalkozásból kivont jövedelem [Szja tv. 68. §], o az értékpapír-kölcsönzésből származó jövedelem [Szja tv. 65/A. §], o az osztalék [Szja tv. 66. §], vállalkozói osztalékalap [Szja tv. 49/C. §], o az árfolyamnyereségből származó jövedelem [Szja tv. 67. §] Magyarországon adóztatható része után. </a:t>
            </a:r>
            <a:br>
              <a:rPr lang="hu-HU" dirty="0">
                <a:latin typeface="Century Gothic" panose="020B0502020202020204" pitchFamily="34" charset="0"/>
              </a:rPr>
            </a:br>
            <a:r>
              <a:rPr lang="hu-HU" dirty="0">
                <a:latin typeface="Century Gothic" panose="020B0502020202020204" pitchFamily="34" charset="0"/>
              </a:rPr>
              <a:t/>
            </a:r>
            <a:br>
              <a:rPr lang="hu-HU" dirty="0">
                <a:latin typeface="Century Gothic" panose="020B0502020202020204" pitchFamily="34" charset="0"/>
              </a:rPr>
            </a:br>
            <a:r>
              <a:rPr lang="hu-HU" dirty="0">
                <a:latin typeface="Century Gothic" panose="020B0502020202020204" pitchFamily="34" charset="0"/>
              </a:rPr>
              <a:t>Az e) pont szerinti jövedelmek esetében az adót addig kell megfizetni, amíg a természetes személy a)-c) és e) pont szerinti jövedelme a tárgyévben eléri a minimálbér összegének huszonnégyszeresét, az úgynevezett adófizetési felső határt, </a:t>
            </a:r>
            <a:r>
              <a:rPr lang="hu-HU" b="1" dirty="0">
                <a:latin typeface="Century Gothic" panose="020B0502020202020204" pitchFamily="34" charset="0"/>
              </a:rPr>
              <a:t>azaz 2025. évben a 6 979 200 forintot. </a:t>
            </a:r>
          </a:p>
          <a:p>
            <a:endParaRPr lang="hu-HU" dirty="0" smtClean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63855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809897" y="766355"/>
            <a:ext cx="10885714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>
                <a:latin typeface="Century Gothic" panose="020B0502020202020204" pitchFamily="34" charset="0"/>
              </a:rPr>
              <a:t>Számviteli szabályzatok:</a:t>
            </a:r>
          </a:p>
          <a:p>
            <a:endParaRPr lang="hu-HU" dirty="0">
              <a:latin typeface="Century Gothic" panose="020B0502020202020204" pitchFamily="34" charset="0"/>
            </a:endParaRPr>
          </a:p>
          <a:p>
            <a:r>
              <a:rPr lang="hu-HU" dirty="0">
                <a:latin typeface="Century Gothic" panose="020B0502020202020204" pitchFamily="34" charset="0"/>
              </a:rPr>
              <a:t>A megalakulás időpontjától számított 90 napon belül el kell készíteni a kötelező számviteli szabályzatokat</a:t>
            </a:r>
            <a:r>
              <a:rPr lang="hu-HU" dirty="0" smtClean="0">
                <a:latin typeface="Century Gothic" panose="020B0502020202020204" pitchFamily="34" charset="0"/>
              </a:rPr>
              <a:t>.</a:t>
            </a:r>
          </a:p>
          <a:p>
            <a:endParaRPr lang="hu-HU" dirty="0">
              <a:latin typeface="Century Gothic" panose="020B0502020202020204" pitchFamily="34" charset="0"/>
            </a:endParaRPr>
          </a:p>
          <a:p>
            <a:pPr fontAlgn="base"/>
            <a:r>
              <a:rPr lang="hu-HU" dirty="0">
                <a:latin typeface="Century Gothic" panose="020B0502020202020204" pitchFamily="34" charset="0"/>
              </a:rPr>
              <a:t>A változásokat a hatálybalépését követő 90 napon belül át kell vezetni a szabályzatokon. </a:t>
            </a:r>
            <a:endParaRPr lang="hu-HU" dirty="0" smtClean="0">
              <a:latin typeface="Century Gothic" panose="020B0502020202020204" pitchFamily="34" charset="0"/>
            </a:endParaRPr>
          </a:p>
          <a:p>
            <a:pPr fontAlgn="base"/>
            <a:endParaRPr lang="hu-HU" b="1" u="sng" dirty="0" smtClean="0">
              <a:latin typeface="Century Gothic" panose="020B0502020202020204" pitchFamily="34" charset="0"/>
            </a:endParaRPr>
          </a:p>
          <a:p>
            <a:pPr fontAlgn="base"/>
            <a:r>
              <a:rPr lang="hu-HU" b="1" dirty="0" smtClean="0">
                <a:latin typeface="Century Gothic" panose="020B0502020202020204" pitchFamily="34" charset="0"/>
              </a:rPr>
              <a:t>Nem a könyvelő felelőssége, </a:t>
            </a:r>
            <a:r>
              <a:rPr lang="hu-HU" dirty="0" smtClean="0">
                <a:latin typeface="Century Gothic" panose="020B0502020202020204" pitchFamily="34" charset="0"/>
              </a:rPr>
              <a:t>hanem a gazdálkodó képviseletére jogosult személy felelőssége</a:t>
            </a:r>
          </a:p>
          <a:p>
            <a:pPr fontAlgn="base"/>
            <a:endParaRPr lang="hu-HU" dirty="0">
              <a:latin typeface="Century Gothic" panose="020B0502020202020204" pitchFamily="34" charset="0"/>
            </a:endParaRPr>
          </a:p>
          <a:p>
            <a:r>
              <a:rPr lang="hu-HU" b="1" dirty="0" smtClean="0">
                <a:latin typeface="Century Gothic" panose="020B0502020202020204" pitchFamily="34" charset="0"/>
              </a:rPr>
              <a:t>Kettős könyvvitelhez</a:t>
            </a:r>
          </a:p>
          <a:p>
            <a:r>
              <a:rPr lang="hu-HU" dirty="0" smtClean="0">
                <a:latin typeface="Century Gothic" panose="020B0502020202020204" pitchFamily="34" charset="0"/>
              </a:rPr>
              <a:t>Számviteli politika</a:t>
            </a:r>
          </a:p>
          <a:p>
            <a:r>
              <a:rPr lang="hu-HU" dirty="0" smtClean="0">
                <a:latin typeface="Century Gothic" panose="020B0502020202020204" pitchFamily="34" charset="0"/>
              </a:rPr>
              <a:t>Értékelési szabályzat</a:t>
            </a:r>
          </a:p>
          <a:p>
            <a:r>
              <a:rPr lang="hu-HU" dirty="0" smtClean="0">
                <a:latin typeface="Century Gothic" panose="020B0502020202020204" pitchFamily="34" charset="0"/>
              </a:rPr>
              <a:t>Számlarend</a:t>
            </a:r>
          </a:p>
          <a:p>
            <a:r>
              <a:rPr lang="hu-HU" dirty="0" smtClean="0">
                <a:latin typeface="Century Gothic" panose="020B0502020202020204" pitchFamily="34" charset="0"/>
              </a:rPr>
              <a:t>Pénzkezelési szabályzat</a:t>
            </a:r>
          </a:p>
          <a:p>
            <a:r>
              <a:rPr lang="hu-HU" dirty="0" smtClean="0">
                <a:latin typeface="Century Gothic" panose="020B0502020202020204" pitchFamily="34" charset="0"/>
              </a:rPr>
              <a:t>Leltározási szabályzat</a:t>
            </a:r>
          </a:p>
          <a:p>
            <a:r>
              <a:rPr lang="hu-HU" dirty="0" smtClean="0">
                <a:latin typeface="Century Gothic" panose="020B0502020202020204" pitchFamily="34" charset="0"/>
              </a:rPr>
              <a:t>Selejtezési szabályzat</a:t>
            </a:r>
          </a:p>
          <a:p>
            <a:r>
              <a:rPr lang="hu-HU" dirty="0" smtClean="0">
                <a:latin typeface="Century Gothic" panose="020B0502020202020204" pitchFamily="34" charset="0"/>
              </a:rPr>
              <a:t>Bizonylati rend</a:t>
            </a:r>
            <a:endParaRPr lang="hu-HU" dirty="0">
              <a:latin typeface="Century Gothic" panose="020B0502020202020204" pitchFamily="34" charset="0"/>
            </a:endParaRPr>
          </a:p>
          <a:p>
            <a:pPr fontAlgn="base"/>
            <a:endParaRPr lang="hu-HU" dirty="0"/>
          </a:p>
          <a:p>
            <a:endParaRPr lang="hu-HU" dirty="0" smtClean="0">
              <a:latin typeface="Century Gothic" panose="020B0502020202020204" pitchFamily="34" charset="0"/>
            </a:endParaRPr>
          </a:p>
          <a:p>
            <a:endParaRPr lang="hu-HU" b="1" dirty="0">
              <a:latin typeface="Century Gothic" panose="020B0502020202020204" pitchFamily="34" charset="0"/>
            </a:endParaRPr>
          </a:p>
          <a:p>
            <a:endParaRPr lang="hu-HU" b="1" dirty="0">
              <a:latin typeface="Century Gothic" panose="020B0502020202020204" pitchFamily="34" charset="0"/>
            </a:endParaRPr>
          </a:p>
          <a:p>
            <a:endParaRPr lang="hu-HU" dirty="0" smtClean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286730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3753395" y="2717073"/>
            <a:ext cx="10293532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4000" b="1" dirty="0" smtClean="0">
                <a:latin typeface="Century Gothic" panose="020B0502020202020204" pitchFamily="34" charset="0"/>
              </a:rPr>
              <a:t>Könyvelő szerepe</a:t>
            </a:r>
            <a:endParaRPr lang="hu-HU" sz="4000" dirty="0">
              <a:latin typeface="Century Gothic" panose="020B0502020202020204" pitchFamily="34" charset="0"/>
            </a:endParaRPr>
          </a:p>
          <a:p>
            <a:endParaRPr lang="hu-HU" sz="4000" b="1" dirty="0">
              <a:latin typeface="Century Gothic" panose="020B0502020202020204" pitchFamily="34" charset="0"/>
            </a:endParaRPr>
          </a:p>
          <a:p>
            <a:endParaRPr lang="hu-HU" dirty="0" smtClean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65899217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956930" y="1234502"/>
            <a:ext cx="10293532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800" b="1" dirty="0" smtClean="0">
                <a:latin typeface="Century Gothic" panose="020B0502020202020204" pitchFamily="34" charset="0"/>
              </a:rPr>
              <a:t>Könyvelő partner</a:t>
            </a:r>
          </a:p>
          <a:p>
            <a:endParaRPr lang="hu-HU" sz="2800" b="1" dirty="0">
              <a:latin typeface="Century Gothic" panose="020B0502020202020204" pitchFamily="34" charset="0"/>
            </a:endParaRPr>
          </a:p>
          <a:p>
            <a:r>
              <a:rPr lang="hu-HU" sz="2800" b="1" dirty="0" smtClean="0">
                <a:latin typeface="Century Gothic" panose="020B0502020202020204" pitchFamily="34" charset="0"/>
              </a:rPr>
              <a:t>Könyvelői szerződés (felelősségbiztosítás)</a:t>
            </a:r>
          </a:p>
          <a:p>
            <a:endParaRPr lang="hu-HU" sz="2800" b="1" dirty="0">
              <a:latin typeface="Century Gothic" panose="020B0502020202020204" pitchFamily="34" charset="0"/>
            </a:endParaRPr>
          </a:p>
          <a:p>
            <a:r>
              <a:rPr lang="hu-HU" sz="2800" b="1" dirty="0" smtClean="0">
                <a:latin typeface="Century Gothic" panose="020B0502020202020204" pitchFamily="34" charset="0"/>
              </a:rPr>
              <a:t>Meghatalmazás</a:t>
            </a:r>
          </a:p>
          <a:p>
            <a:endParaRPr lang="hu-HU" sz="2800" b="1" dirty="0">
              <a:latin typeface="Century Gothic" panose="020B0502020202020204" pitchFamily="34" charset="0"/>
            </a:endParaRPr>
          </a:p>
          <a:p>
            <a:r>
              <a:rPr lang="hu-HU" sz="2800" b="1" dirty="0" smtClean="0">
                <a:latin typeface="Century Gothic" panose="020B0502020202020204" pitchFamily="34" charset="0"/>
              </a:rPr>
              <a:t>Folyamatos kapcsolattartás</a:t>
            </a:r>
          </a:p>
          <a:p>
            <a:endParaRPr lang="hu-HU" sz="4000" b="1" dirty="0">
              <a:latin typeface="Century Gothic" panose="020B0502020202020204" pitchFamily="34" charset="0"/>
            </a:endParaRPr>
          </a:p>
          <a:p>
            <a:endParaRPr lang="hu-HU" sz="4000" dirty="0">
              <a:latin typeface="Century Gothic" panose="020B0502020202020204" pitchFamily="34" charset="0"/>
            </a:endParaRPr>
          </a:p>
          <a:p>
            <a:endParaRPr lang="hu-HU" sz="4000" b="1" dirty="0">
              <a:latin typeface="Century Gothic" panose="020B0502020202020204" pitchFamily="34" charset="0"/>
            </a:endParaRPr>
          </a:p>
          <a:p>
            <a:endParaRPr lang="hu-HU" dirty="0" smtClean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20927285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2812869" y="1907176"/>
            <a:ext cx="10293532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dirty="0" smtClean="0">
                <a:latin typeface="Century Gothic" panose="020B0502020202020204" pitchFamily="34" charset="0"/>
              </a:rPr>
              <a:t>Dokumentumok a könyvelőnek:</a:t>
            </a:r>
          </a:p>
          <a:p>
            <a:endParaRPr lang="hu-HU" sz="2400" b="1" dirty="0">
              <a:latin typeface="Century Gothic" panose="020B0502020202020204" pitchFamily="34" charset="0"/>
            </a:endParaRPr>
          </a:p>
          <a:p>
            <a:r>
              <a:rPr lang="hu-HU" sz="2800" dirty="0" smtClean="0">
                <a:latin typeface="Century Gothic" panose="020B0502020202020204" pitchFamily="34" charset="0"/>
              </a:rPr>
              <a:t>Cég alapítási dokumentumai:</a:t>
            </a:r>
          </a:p>
          <a:p>
            <a:endParaRPr lang="hu-HU" sz="2000" dirty="0" smtClean="0">
              <a:latin typeface="Century Gothic" panose="020B0502020202020204" pitchFamily="34" charset="0"/>
            </a:endParaRPr>
          </a:p>
          <a:p>
            <a:r>
              <a:rPr lang="hu-HU" sz="2000" dirty="0">
                <a:latin typeface="Century Gothic" panose="020B0502020202020204" pitchFamily="34" charset="0"/>
              </a:rPr>
              <a:t>Társasági szerződés / Alapító </a:t>
            </a:r>
            <a:r>
              <a:rPr lang="hu-HU" sz="2000" dirty="0" smtClean="0">
                <a:latin typeface="Century Gothic" panose="020B0502020202020204" pitchFamily="34" charset="0"/>
              </a:rPr>
              <a:t>okirat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dirty="0" smtClean="0">
                <a:latin typeface="Century Gothic" panose="020B0502020202020204" pitchFamily="34" charset="0"/>
              </a:rPr>
              <a:t>Aláírási </a:t>
            </a:r>
            <a:r>
              <a:rPr lang="hu-HU" sz="2000" dirty="0">
                <a:latin typeface="Century Gothic" panose="020B0502020202020204" pitchFamily="34" charset="0"/>
              </a:rPr>
              <a:t>címpéldány / aláírás-minta</a:t>
            </a:r>
          </a:p>
          <a:p>
            <a:endParaRPr lang="hu-HU" sz="2000" b="1" dirty="0">
              <a:latin typeface="Century Gothic" panose="020B0502020202020204" pitchFamily="34" charset="0"/>
            </a:endParaRPr>
          </a:p>
          <a:p>
            <a:endParaRPr lang="hu-HU" dirty="0" smtClean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158778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1027612" y="696685"/>
            <a:ext cx="10293532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dirty="0" smtClean="0">
                <a:latin typeface="Century Gothic" panose="020B0502020202020204" pitchFamily="34" charset="0"/>
              </a:rPr>
              <a:t>Dokumentumok a könyvelőnek:</a:t>
            </a:r>
          </a:p>
          <a:p>
            <a:endParaRPr lang="hu-HU" sz="2400" b="1" dirty="0">
              <a:latin typeface="Century Gothic" panose="020B0502020202020204" pitchFamily="34" charset="0"/>
            </a:endParaRPr>
          </a:p>
          <a:p>
            <a:r>
              <a:rPr lang="hu-HU" sz="2400" b="1" dirty="0">
                <a:latin typeface="Century Gothic" panose="020B0502020202020204" pitchFamily="34" charset="0"/>
              </a:rPr>
              <a:t>Bérszámfejtéshez kapcsolódó </a:t>
            </a:r>
            <a:r>
              <a:rPr lang="hu-HU" sz="2400" b="1" dirty="0" smtClean="0">
                <a:latin typeface="Century Gothic" panose="020B0502020202020204" pitchFamily="34" charset="0"/>
              </a:rPr>
              <a:t>iratok</a:t>
            </a:r>
          </a:p>
          <a:p>
            <a:endParaRPr lang="hu-HU" b="1" dirty="0" smtClean="0">
              <a:latin typeface="Century Gothic" panose="020B0502020202020204" pitchFamily="34" charset="0"/>
            </a:endParaRPr>
          </a:p>
          <a:p>
            <a:r>
              <a:rPr lang="hu-HU" b="1" dirty="0" smtClean="0">
                <a:latin typeface="Century Gothic" panose="020B0502020202020204" pitchFamily="34" charset="0"/>
              </a:rPr>
              <a:t>Munkaviszony létesítésekor: </a:t>
            </a:r>
            <a:r>
              <a:rPr lang="hu-HU" dirty="0" smtClean="0">
                <a:latin typeface="Century Gothic" panose="020B0502020202020204" pitchFamily="34" charset="0"/>
              </a:rPr>
              <a:t>munkaszerződés, tájékoztató, munkaköri leírás </a:t>
            </a:r>
          </a:p>
          <a:p>
            <a:endParaRPr lang="hu-HU" dirty="0" smtClean="0">
              <a:latin typeface="Century Gothic" panose="020B0502020202020204" pitchFamily="34" charset="0"/>
            </a:endParaRPr>
          </a:p>
          <a:p>
            <a:r>
              <a:rPr lang="hu-HU" dirty="0" smtClean="0">
                <a:latin typeface="Century Gothic" panose="020B0502020202020204" pitchFamily="34" charset="0"/>
              </a:rPr>
              <a:t>Határidő: legkésőbb a munkaviszony létesítését megelőző munkanap</a:t>
            </a:r>
          </a:p>
          <a:p>
            <a:endParaRPr lang="hu-HU" dirty="0">
              <a:latin typeface="Century Gothic" panose="020B0502020202020204" pitchFamily="34" charset="0"/>
            </a:endParaRPr>
          </a:p>
          <a:p>
            <a:r>
              <a:rPr lang="hu-HU" b="1" dirty="0" smtClean="0">
                <a:latin typeface="Century Gothic" panose="020B0502020202020204" pitchFamily="34" charset="0"/>
              </a:rPr>
              <a:t>Bérszámfejtéshez</a:t>
            </a:r>
            <a:r>
              <a:rPr lang="hu-HU" dirty="0" smtClean="0">
                <a:latin typeface="Century Gothic" panose="020B0502020202020204" pitchFamily="34" charset="0"/>
              </a:rPr>
              <a:t>: jelenléti ív, orvosi igazolás, minden egyéb olyan dokumentum, ami bérszámfejtés tekintetében releváns (jutalom kifizetéséről, bérelőlegről, letiltásról dokumentum), egyszerűsített foglalkoztatással kapcsolatos dokumentációk</a:t>
            </a:r>
          </a:p>
          <a:p>
            <a:endParaRPr lang="hu-HU" dirty="0">
              <a:latin typeface="Century Gothic" panose="020B0502020202020204" pitchFamily="34" charset="0"/>
            </a:endParaRPr>
          </a:p>
          <a:p>
            <a:r>
              <a:rPr lang="hu-HU" dirty="0" smtClean="0">
                <a:latin typeface="Century Gothic" panose="020B0502020202020204" pitchFamily="34" charset="0"/>
              </a:rPr>
              <a:t>Határidő: tárgyhót követő hónap legkésőbb 3. munkanapja</a:t>
            </a:r>
          </a:p>
          <a:p>
            <a:endParaRPr lang="hu-HU" dirty="0">
              <a:latin typeface="Century Gothic" panose="020B0502020202020204" pitchFamily="34" charset="0"/>
            </a:endParaRPr>
          </a:p>
          <a:p>
            <a:r>
              <a:rPr lang="hu-HU" b="1" dirty="0" smtClean="0">
                <a:latin typeface="Century Gothic" panose="020B0502020202020204" pitchFamily="34" charset="0"/>
              </a:rPr>
              <a:t>Munkaviszony módosítása </a:t>
            </a:r>
            <a:r>
              <a:rPr lang="hu-HU" dirty="0" smtClean="0">
                <a:latin typeface="Century Gothic" panose="020B0502020202020204" pitchFamily="34" charset="0"/>
              </a:rPr>
              <a:t>esetén: munkaszerződés módosítást követő munkanap</a:t>
            </a:r>
            <a:br>
              <a:rPr lang="hu-HU" dirty="0" smtClean="0">
                <a:latin typeface="Century Gothic" panose="020B0502020202020204" pitchFamily="34" charset="0"/>
              </a:rPr>
            </a:br>
            <a:r>
              <a:rPr lang="hu-HU" dirty="0" smtClean="0">
                <a:latin typeface="Century Gothic" panose="020B0502020202020204" pitchFamily="34" charset="0"/>
              </a:rPr>
              <a:t/>
            </a:r>
            <a:br>
              <a:rPr lang="hu-HU" dirty="0" smtClean="0">
                <a:latin typeface="Century Gothic" panose="020B0502020202020204" pitchFamily="34" charset="0"/>
              </a:rPr>
            </a:br>
            <a:r>
              <a:rPr lang="hu-HU" b="1" dirty="0" smtClean="0">
                <a:latin typeface="Century Gothic" panose="020B0502020202020204" pitchFamily="34" charset="0"/>
              </a:rPr>
              <a:t>Munkaviszony megszüntetésekor</a:t>
            </a:r>
            <a:r>
              <a:rPr lang="hu-HU" dirty="0" smtClean="0">
                <a:latin typeface="Century Gothic" panose="020B0502020202020204" pitchFamily="34" charset="0"/>
              </a:rPr>
              <a:t>: munkaviszony megszüntetéséről szóló dokumentum (közösmegegyezés, felmondás)az aláírást követően azonnal, bérszámfejtéshez dokumentumok</a:t>
            </a:r>
          </a:p>
          <a:p>
            <a:endParaRPr lang="hu-HU" sz="2400" b="1" dirty="0">
              <a:latin typeface="Century Gothic" panose="020B0502020202020204" pitchFamily="34" charset="0"/>
            </a:endParaRPr>
          </a:p>
          <a:p>
            <a:endParaRPr lang="hu-HU" dirty="0" smtClean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12271545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1045029" y="513805"/>
            <a:ext cx="10293532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dirty="0" smtClean="0">
                <a:latin typeface="Century Gothic" panose="020B0502020202020204" pitchFamily="34" charset="0"/>
              </a:rPr>
              <a:t>Dokumentumok a könyvelőnek:</a:t>
            </a:r>
          </a:p>
          <a:p>
            <a:endParaRPr lang="hu-HU" sz="2400" b="1" dirty="0">
              <a:latin typeface="Century Gothic" panose="020B0502020202020204" pitchFamily="34" charset="0"/>
            </a:endParaRPr>
          </a:p>
          <a:p>
            <a:r>
              <a:rPr lang="hu-HU" b="1" dirty="0" smtClean="0">
                <a:latin typeface="Century Gothic" panose="020B0502020202020204" pitchFamily="34" charset="0"/>
              </a:rPr>
              <a:t>Könyveléshez szükséges dokumentumok </a:t>
            </a:r>
          </a:p>
          <a:p>
            <a:endParaRPr lang="hu-HU" b="1" dirty="0" smtClean="0">
              <a:latin typeface="Century Gothic" panose="020B0502020202020204" pitchFamily="34" charset="0"/>
            </a:endParaRPr>
          </a:p>
          <a:p>
            <a:r>
              <a:rPr lang="hu-HU" dirty="0" smtClean="0">
                <a:latin typeface="Century Gothic" panose="020B0502020202020204" pitchFamily="34" charset="0"/>
              </a:rPr>
              <a:t>Bankszámlakivonatok</a:t>
            </a:r>
          </a:p>
          <a:p>
            <a:endParaRPr lang="hu-HU" dirty="0">
              <a:latin typeface="Century Gothic" panose="020B0502020202020204" pitchFamily="34" charset="0"/>
            </a:endParaRPr>
          </a:p>
          <a:p>
            <a:r>
              <a:rPr lang="hu-HU" dirty="0" smtClean="0">
                <a:latin typeface="Century Gothic" panose="020B0502020202020204" pitchFamily="34" charset="0"/>
              </a:rPr>
              <a:t>Számlák  (bejövő-kimenő)</a:t>
            </a:r>
          </a:p>
          <a:p>
            <a:endParaRPr lang="hu-HU" dirty="0">
              <a:latin typeface="Century Gothic" panose="020B0502020202020204" pitchFamily="34" charset="0"/>
            </a:endParaRPr>
          </a:p>
          <a:p>
            <a:r>
              <a:rPr lang="hu-HU" dirty="0" smtClean="0">
                <a:latin typeface="Century Gothic" panose="020B0502020202020204" pitchFamily="34" charset="0"/>
              </a:rPr>
              <a:t>Készpénz forgalommal kapcsolatos dokumentumok</a:t>
            </a:r>
          </a:p>
          <a:p>
            <a:endParaRPr lang="hu-HU" dirty="0">
              <a:latin typeface="Century Gothic" panose="020B0502020202020204" pitchFamily="34" charset="0"/>
            </a:endParaRPr>
          </a:p>
          <a:p>
            <a:r>
              <a:rPr lang="hu-HU" dirty="0" smtClean="0">
                <a:latin typeface="Century Gothic" panose="020B0502020202020204" pitchFamily="34" charset="0"/>
              </a:rPr>
              <a:t>Pénztárgép zárások</a:t>
            </a:r>
          </a:p>
          <a:p>
            <a:endParaRPr lang="hu-HU" dirty="0">
              <a:latin typeface="Century Gothic" panose="020B0502020202020204" pitchFamily="34" charset="0"/>
            </a:endParaRPr>
          </a:p>
          <a:p>
            <a:r>
              <a:rPr lang="hu-HU" dirty="0" smtClean="0">
                <a:latin typeface="Century Gothic" panose="020B0502020202020204" pitchFamily="34" charset="0"/>
              </a:rPr>
              <a:t>Szerződések</a:t>
            </a:r>
          </a:p>
          <a:p>
            <a:endParaRPr lang="hu-HU" dirty="0">
              <a:latin typeface="Century Gothic" panose="020B0502020202020204" pitchFamily="34" charset="0"/>
            </a:endParaRPr>
          </a:p>
          <a:p>
            <a:r>
              <a:rPr lang="hu-HU" dirty="0" smtClean="0">
                <a:latin typeface="Century Gothic" panose="020B0502020202020204" pitchFamily="34" charset="0"/>
              </a:rPr>
              <a:t>Teljesítési igazolások</a:t>
            </a:r>
          </a:p>
          <a:p>
            <a:endParaRPr lang="hu-HU" dirty="0" smtClean="0">
              <a:latin typeface="Century Gothic" panose="020B0502020202020204" pitchFamily="34" charset="0"/>
            </a:endParaRPr>
          </a:p>
          <a:p>
            <a:endParaRPr lang="hu-HU" dirty="0">
              <a:latin typeface="Century Gothic" panose="020B0502020202020204" pitchFamily="34" charset="0"/>
            </a:endParaRPr>
          </a:p>
          <a:p>
            <a:r>
              <a:rPr lang="hu-HU" dirty="0" smtClean="0">
                <a:latin typeface="Century Gothic" panose="020B0502020202020204" pitchFamily="34" charset="0"/>
              </a:rPr>
              <a:t>Határidő: tárgy hónapot követő hó 5-e.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6984877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940526" y="696685"/>
            <a:ext cx="10293532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hu-HU" sz="2400" b="1" dirty="0">
              <a:latin typeface="Century Gothic" panose="020B0502020202020204" pitchFamily="34" charset="0"/>
            </a:endParaRPr>
          </a:p>
          <a:p>
            <a:pPr algn="just"/>
            <a:r>
              <a:rPr lang="hu-HU" sz="2000" dirty="0">
                <a:latin typeface="Century Gothic" panose="020B0502020202020204" pitchFamily="34" charset="0"/>
              </a:rPr>
              <a:t>A könyvelők gyakran találkoznak hiányos, pontatlan vagy késve érkező adatokkal, amelyek megakasztják a munkát és hibákhoz vezethetnek. </a:t>
            </a:r>
            <a:endParaRPr lang="hu-HU" sz="2000" dirty="0" smtClean="0">
              <a:latin typeface="Century Gothic" panose="020B0502020202020204" pitchFamily="34" charset="0"/>
            </a:endParaRPr>
          </a:p>
          <a:p>
            <a:pPr algn="just"/>
            <a:r>
              <a:rPr lang="hu-HU" sz="2000" dirty="0" smtClean="0">
                <a:latin typeface="Century Gothic" panose="020B0502020202020204" pitchFamily="34" charset="0"/>
              </a:rPr>
              <a:t>A </a:t>
            </a:r>
            <a:r>
              <a:rPr lang="hu-HU" sz="2000" dirty="0">
                <a:latin typeface="Century Gothic" panose="020B0502020202020204" pitchFamily="34" charset="0"/>
              </a:rPr>
              <a:t>NAV-rendszerben nem mindig jelennek meg a számlák, ezért a könyvelés alapja mindig a tényleges, papír- vagy elektronikus számla. </a:t>
            </a:r>
            <a:endParaRPr lang="hu-HU" sz="2000" dirty="0" smtClean="0">
              <a:latin typeface="Century Gothic" panose="020B0502020202020204" pitchFamily="34" charset="0"/>
            </a:endParaRPr>
          </a:p>
          <a:p>
            <a:pPr algn="just"/>
            <a:r>
              <a:rPr lang="hu-HU" sz="2000" dirty="0" smtClean="0">
                <a:latin typeface="Century Gothic" panose="020B0502020202020204" pitchFamily="34" charset="0"/>
              </a:rPr>
              <a:t>Gyakori </a:t>
            </a:r>
            <a:r>
              <a:rPr lang="hu-HU" sz="2000" dirty="0">
                <a:latin typeface="Century Gothic" panose="020B0502020202020204" pitchFamily="34" charset="0"/>
              </a:rPr>
              <a:t>problémát jelentenek a hibás számlák, a nem egyező munkaidő-nyilvántartások, a hiányzó vagy téves bankszámlaközlemények, a kevert céges–magán bankkártyahasználat, illetve a házipénztár rendezetlensége. Mindez lassítja a munkát, extra egyeztetést igényel, és növeli a hibák kockázatát. </a:t>
            </a:r>
            <a:endParaRPr lang="hu-HU" sz="2000" dirty="0" smtClean="0">
              <a:latin typeface="Century Gothic" panose="020B0502020202020204" pitchFamily="34" charset="0"/>
            </a:endParaRPr>
          </a:p>
          <a:p>
            <a:pPr algn="just"/>
            <a:endParaRPr lang="hu-HU" sz="2000" dirty="0" smtClean="0">
              <a:latin typeface="Century Gothic" panose="020B0502020202020204" pitchFamily="34" charset="0"/>
            </a:endParaRPr>
          </a:p>
          <a:p>
            <a:pPr algn="just"/>
            <a:r>
              <a:rPr lang="hu-HU" sz="2000" dirty="0" smtClean="0">
                <a:latin typeface="Century Gothic" panose="020B0502020202020204" pitchFamily="34" charset="0"/>
              </a:rPr>
              <a:t>A </a:t>
            </a:r>
            <a:r>
              <a:rPr lang="hu-HU" sz="2000" dirty="0">
                <a:latin typeface="Century Gothic" panose="020B0502020202020204" pitchFamily="34" charset="0"/>
              </a:rPr>
              <a:t>gördülékeny könyveléshez elengedhetetlen a pontos, időben átadott dokumentáció és az együttműködés az ügyfél részéről.</a:t>
            </a:r>
          </a:p>
        </p:txBody>
      </p:sp>
    </p:spTree>
    <p:extLst>
      <p:ext uri="{BB962C8B-B14F-4D97-AF65-F5344CB8AC3E}">
        <p14:creationId xmlns:p14="http://schemas.microsoft.com/office/powerpoint/2010/main" val="44857731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966653" y="174171"/>
            <a:ext cx="10293532" cy="80945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hu-HU" sz="2000" b="1" dirty="0" smtClean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Határidők:</a:t>
            </a:r>
          </a:p>
          <a:p>
            <a:endParaRPr lang="hu-HU" sz="2000" b="1" dirty="0">
              <a:latin typeface="Century Gothic" panose="020B0502020202020204" pitchFamily="34" charset="0"/>
            </a:endParaRPr>
          </a:p>
          <a:p>
            <a:r>
              <a:rPr lang="hu-HU" sz="1700" b="1" dirty="0" smtClean="0">
                <a:latin typeface="Century Gothic" panose="020B0502020202020204" pitchFamily="34" charset="0"/>
              </a:rPr>
              <a:t>Havonta: </a:t>
            </a:r>
          </a:p>
          <a:p>
            <a:r>
              <a:rPr lang="hu-HU" sz="1700" i="1" dirty="0" smtClean="0">
                <a:latin typeface="Century Gothic" panose="020B0502020202020204" pitchFamily="34" charset="0"/>
              </a:rPr>
              <a:t>minden tárgyhónapot követő hó 12-ig </a:t>
            </a:r>
          </a:p>
          <a:p>
            <a:r>
              <a:rPr lang="hu-HU" sz="1700" dirty="0" smtClean="0">
                <a:latin typeface="Century Gothic" panose="020B0502020202020204" pitchFamily="34" charset="0"/>
              </a:rPr>
              <a:t>Havi bevallás  </a:t>
            </a:r>
            <a:r>
              <a:rPr lang="hu-HU" sz="1700" dirty="0">
                <a:latin typeface="Century Gothic" panose="020B0502020202020204" pitchFamily="34" charset="0"/>
              </a:rPr>
              <a:t>a kifizetésekkel, juttatásokkal összefüggő adóról, járulékokról és egyéb </a:t>
            </a:r>
            <a:r>
              <a:rPr lang="hu-HU" sz="1700" dirty="0" smtClean="0">
                <a:latin typeface="Century Gothic" panose="020B0502020202020204" pitchFamily="34" charset="0"/>
              </a:rPr>
              <a:t>adatokról, ezek befizetési határideje</a:t>
            </a:r>
          </a:p>
          <a:p>
            <a:endParaRPr lang="hu-HU" sz="1700" dirty="0" smtClean="0">
              <a:latin typeface="Century Gothic" panose="020B0502020202020204" pitchFamily="34" charset="0"/>
            </a:endParaRPr>
          </a:p>
          <a:p>
            <a:r>
              <a:rPr lang="hu-HU" sz="1700" i="1" dirty="0">
                <a:latin typeface="Century Gothic" panose="020B0502020202020204" pitchFamily="34" charset="0"/>
              </a:rPr>
              <a:t>minden tárgyhónapot követő hó </a:t>
            </a:r>
            <a:r>
              <a:rPr lang="hu-HU" sz="1700" i="1" dirty="0" smtClean="0">
                <a:latin typeface="Century Gothic" panose="020B0502020202020204" pitchFamily="34" charset="0"/>
              </a:rPr>
              <a:t>20-ig </a:t>
            </a:r>
          </a:p>
          <a:p>
            <a:r>
              <a:rPr lang="hu-HU" sz="1700" dirty="0" smtClean="0">
                <a:latin typeface="Century Gothic" panose="020B0502020202020204" pitchFamily="34" charset="0"/>
              </a:rPr>
              <a:t>Áfa bevallás, havi áfakötelezettség esetén</a:t>
            </a:r>
            <a:br>
              <a:rPr lang="hu-HU" sz="1700" dirty="0" smtClean="0">
                <a:latin typeface="Century Gothic" panose="020B0502020202020204" pitchFamily="34" charset="0"/>
              </a:rPr>
            </a:br>
            <a:r>
              <a:rPr lang="hu-HU" sz="1700" dirty="0" smtClean="0">
                <a:latin typeface="Century Gothic" panose="020B0502020202020204" pitchFamily="34" charset="0"/>
              </a:rPr>
              <a:t>Társasági adóelőleg megfizetés (havi)</a:t>
            </a:r>
            <a:endParaRPr lang="hu-HU" sz="1700" dirty="0">
              <a:latin typeface="Century Gothic" panose="020B0502020202020204" pitchFamily="34" charset="0"/>
            </a:endParaRPr>
          </a:p>
          <a:p>
            <a:endParaRPr lang="hu-HU" sz="1700" dirty="0" smtClean="0">
              <a:latin typeface="Century Gothic" panose="020B0502020202020204" pitchFamily="34" charset="0"/>
            </a:endParaRPr>
          </a:p>
          <a:p>
            <a:r>
              <a:rPr lang="hu-HU" sz="1700" b="1" dirty="0" smtClean="0">
                <a:latin typeface="Century Gothic" panose="020B0502020202020204" pitchFamily="34" charset="0"/>
              </a:rPr>
              <a:t>Negyedévente: </a:t>
            </a:r>
          </a:p>
          <a:p>
            <a:r>
              <a:rPr lang="hu-HU" sz="1700" i="1" dirty="0">
                <a:latin typeface="Century Gothic" panose="020B0502020202020204" pitchFamily="34" charset="0"/>
              </a:rPr>
              <a:t>Tárgy negyedévet követő hó </a:t>
            </a:r>
            <a:r>
              <a:rPr lang="hu-HU" sz="1700" i="1" dirty="0" smtClean="0">
                <a:latin typeface="Century Gothic" panose="020B0502020202020204" pitchFamily="34" charset="0"/>
              </a:rPr>
              <a:t>12-ig: </a:t>
            </a:r>
            <a:br>
              <a:rPr lang="hu-HU" sz="1700" i="1" dirty="0" smtClean="0">
                <a:latin typeface="Century Gothic" panose="020B0502020202020204" pitchFamily="34" charset="0"/>
              </a:rPr>
            </a:br>
            <a:r>
              <a:rPr lang="hu-HU" sz="1700" dirty="0" smtClean="0">
                <a:latin typeface="Century Gothic" panose="020B0502020202020204" pitchFamily="34" charset="0"/>
              </a:rPr>
              <a:t>Bevallás </a:t>
            </a:r>
            <a:r>
              <a:rPr lang="hu-HU" sz="1700" dirty="0">
                <a:latin typeface="Century Gothic" panose="020B0502020202020204" pitchFamily="34" charset="0"/>
              </a:rPr>
              <a:t>a kiegészítő tevékenységet folytatónak nem minősülő egyéni vállalkozó szociális hozzájárulási adó és járulék kötelezettségéről, valamint a biztosított mezőgazdasági őstermelő járulék kötelezettségéről</a:t>
            </a:r>
          </a:p>
          <a:p>
            <a:endParaRPr lang="hu-HU" sz="1700" dirty="0">
              <a:latin typeface="Century Gothic" panose="020B0502020202020204" pitchFamily="34" charset="0"/>
            </a:endParaRPr>
          </a:p>
          <a:p>
            <a:r>
              <a:rPr lang="hu-HU" sz="1700" i="1" dirty="0" smtClean="0">
                <a:latin typeface="Century Gothic" panose="020B0502020202020204" pitchFamily="34" charset="0"/>
              </a:rPr>
              <a:t>Tárgy negyedévet követő hó 20-ig: </a:t>
            </a:r>
          </a:p>
          <a:p>
            <a:r>
              <a:rPr lang="hu-HU" sz="1700" dirty="0" smtClean="0">
                <a:latin typeface="Century Gothic" panose="020B0502020202020204" pitchFamily="34" charset="0"/>
              </a:rPr>
              <a:t>Bevallás </a:t>
            </a:r>
            <a:r>
              <a:rPr lang="hu-HU" sz="1700" dirty="0">
                <a:latin typeface="Century Gothic" panose="020B0502020202020204" pitchFamily="34" charset="0"/>
              </a:rPr>
              <a:t>a kisvállalati adóról és egyéb </a:t>
            </a:r>
            <a:r>
              <a:rPr lang="hu-HU" sz="1700" dirty="0" smtClean="0">
                <a:latin typeface="Century Gothic" panose="020B0502020202020204" pitchFamily="34" charset="0"/>
              </a:rPr>
              <a:t>kötelezettségekről, </a:t>
            </a:r>
          </a:p>
          <a:p>
            <a:r>
              <a:rPr lang="hu-HU" sz="1700" dirty="0" smtClean="0">
                <a:latin typeface="Century Gothic" panose="020B0502020202020204" pitchFamily="34" charset="0"/>
              </a:rPr>
              <a:t>ÁFA-bevallás (negyedéves áfa</a:t>
            </a:r>
          </a:p>
          <a:p>
            <a:r>
              <a:rPr lang="hu-HU" sz="1700" dirty="0">
                <a:latin typeface="Century Gothic" panose="020B0502020202020204" pitchFamily="34" charset="0"/>
              </a:rPr>
              <a:t>Bevallás az egyes adókötelezettségekről az államháztartással </a:t>
            </a:r>
            <a:r>
              <a:rPr lang="hu-HU" sz="1700" dirty="0" smtClean="0">
                <a:latin typeface="Century Gothic" panose="020B0502020202020204" pitchFamily="34" charset="0"/>
              </a:rPr>
              <a:t>szemben</a:t>
            </a:r>
            <a:br>
              <a:rPr lang="hu-HU" sz="1700" dirty="0" smtClean="0">
                <a:latin typeface="Century Gothic" panose="020B0502020202020204" pitchFamily="34" charset="0"/>
              </a:rPr>
            </a:br>
            <a:r>
              <a:rPr lang="hu-HU" sz="1700" dirty="0" smtClean="0">
                <a:latin typeface="Century Gothic" panose="020B0502020202020204" pitchFamily="34" charset="0"/>
              </a:rPr>
              <a:t>Társasági adóelőleg megfizetése (negyedéves)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endParaRPr lang="hu-HU" sz="2000" dirty="0" smtClean="0"/>
          </a:p>
          <a:p>
            <a:endParaRPr lang="hu-HU" sz="2000" dirty="0"/>
          </a:p>
          <a:p>
            <a:endParaRPr lang="hu-HU" sz="2000" dirty="0" smtClean="0"/>
          </a:p>
          <a:p>
            <a:endParaRPr lang="hu-HU" sz="2000" dirty="0"/>
          </a:p>
        </p:txBody>
      </p:sp>
    </p:spTree>
    <p:extLst>
      <p:ext uri="{BB962C8B-B14F-4D97-AF65-F5344CB8AC3E}">
        <p14:creationId xmlns:p14="http://schemas.microsoft.com/office/powerpoint/2010/main" val="171882904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600892" y="269965"/>
            <a:ext cx="11077302" cy="87100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hu-HU" sz="2000" b="1" dirty="0" smtClean="0">
              <a:latin typeface="Century Gothic" panose="020B0502020202020204" pitchFamily="34" charset="0"/>
            </a:endParaRPr>
          </a:p>
          <a:p>
            <a:pPr algn="ctr"/>
            <a:r>
              <a:rPr lang="hu-HU" sz="2000" b="1" dirty="0" smtClean="0">
                <a:latin typeface="Century Gothic" panose="020B0502020202020204" pitchFamily="34" charset="0"/>
              </a:rPr>
              <a:t>Határidők:</a:t>
            </a:r>
          </a:p>
          <a:p>
            <a:r>
              <a:rPr lang="hu-HU" b="1" dirty="0" smtClean="0">
                <a:latin typeface="Century Gothic" panose="020B0502020202020204" pitchFamily="34" charset="0"/>
              </a:rPr>
              <a:t>Január </a:t>
            </a:r>
            <a:br>
              <a:rPr lang="hu-HU" b="1" dirty="0" smtClean="0">
                <a:latin typeface="Century Gothic" panose="020B0502020202020204" pitchFamily="34" charset="0"/>
              </a:rPr>
            </a:br>
            <a:r>
              <a:rPr lang="hu-HU" dirty="0" smtClean="0">
                <a:latin typeface="Century Gothic" panose="020B0502020202020204" pitchFamily="34" charset="0"/>
              </a:rPr>
              <a:t>Munkaszerződés módosítások</a:t>
            </a:r>
            <a:br>
              <a:rPr lang="hu-HU" dirty="0" smtClean="0">
                <a:latin typeface="Century Gothic" panose="020B0502020202020204" pitchFamily="34" charset="0"/>
              </a:rPr>
            </a:br>
            <a:r>
              <a:rPr lang="hu-HU" dirty="0" smtClean="0">
                <a:latin typeface="Century Gothic" panose="020B0502020202020204" pitchFamily="34" charset="0"/>
              </a:rPr>
              <a:t>Adóelőleg nyilatkozatok</a:t>
            </a:r>
          </a:p>
          <a:p>
            <a:r>
              <a:rPr lang="hu-HU" i="1" dirty="0" smtClean="0">
                <a:latin typeface="Century Gothic" panose="020B0502020202020204" pitchFamily="34" charset="0"/>
              </a:rPr>
              <a:t>01.31-ig </a:t>
            </a:r>
            <a:r>
              <a:rPr lang="hu-HU" dirty="0" smtClean="0">
                <a:latin typeface="Century Gothic" panose="020B0502020202020204" pitchFamily="34" charset="0"/>
              </a:rPr>
              <a:t>a </a:t>
            </a:r>
            <a:r>
              <a:rPr lang="hu-HU" dirty="0">
                <a:latin typeface="Century Gothic" panose="020B0502020202020204" pitchFamily="34" charset="0"/>
              </a:rPr>
              <a:t>munkáltatóknak és a kifizetőknek az igazolásokat </a:t>
            </a:r>
            <a:r>
              <a:rPr lang="hu-HU" dirty="0" smtClean="0">
                <a:latin typeface="Century Gothic" panose="020B0502020202020204" pitchFamily="34" charset="0"/>
              </a:rPr>
              <a:t>ki kell adni a munkavállalók részre</a:t>
            </a:r>
          </a:p>
          <a:p>
            <a:r>
              <a:rPr lang="hu-HU" dirty="0" smtClean="0">
                <a:latin typeface="Century Gothic" panose="020B0502020202020204" pitchFamily="34" charset="0"/>
              </a:rPr>
              <a:t>Központi Statisztikai Hivatal </a:t>
            </a:r>
          </a:p>
          <a:p>
            <a:endParaRPr lang="hu-HU" dirty="0">
              <a:latin typeface="Century Gothic" panose="020B0502020202020204" pitchFamily="34" charset="0"/>
            </a:endParaRPr>
          </a:p>
          <a:p>
            <a:r>
              <a:rPr lang="hu-HU" b="1" dirty="0" smtClean="0">
                <a:latin typeface="Century Gothic" panose="020B0502020202020204" pitchFamily="34" charset="0"/>
              </a:rPr>
              <a:t>Február</a:t>
            </a:r>
          </a:p>
          <a:p>
            <a:r>
              <a:rPr lang="hu-HU" dirty="0" smtClean="0">
                <a:latin typeface="Century Gothic" panose="020B0502020202020204" pitchFamily="34" charset="0"/>
              </a:rPr>
              <a:t>02.25-ig </a:t>
            </a:r>
          </a:p>
          <a:p>
            <a:r>
              <a:rPr lang="hu-HU" dirty="0" smtClean="0">
                <a:latin typeface="Century Gothic" panose="020B0502020202020204" pitchFamily="34" charset="0"/>
              </a:rPr>
              <a:t>Nyilatkozat </a:t>
            </a:r>
            <a:r>
              <a:rPr lang="hu-HU" dirty="0">
                <a:latin typeface="Century Gothic" panose="020B0502020202020204" pitchFamily="34" charset="0"/>
              </a:rPr>
              <a:t>és bevallás kisadózók részére </a:t>
            </a:r>
            <a:r>
              <a:rPr lang="hu-HU" dirty="0"/>
              <a:t>(</a:t>
            </a:r>
            <a:r>
              <a:rPr lang="hu-HU" dirty="0" smtClean="0">
                <a:latin typeface="Century Gothic" panose="020B0502020202020204" pitchFamily="34" charset="0"/>
              </a:rPr>
              <a:t>KATA bevallás)</a:t>
            </a:r>
          </a:p>
          <a:p>
            <a:r>
              <a:rPr lang="hu-HU" dirty="0">
                <a:latin typeface="Century Gothic" panose="020B0502020202020204" pitchFamily="34" charset="0"/>
              </a:rPr>
              <a:t>Bevallás az egyes adókötelezettségekről az államháztartással </a:t>
            </a:r>
            <a:r>
              <a:rPr lang="hu-HU" dirty="0" smtClean="0">
                <a:latin typeface="Century Gothic" panose="020B0502020202020204" pitchFamily="34" charset="0"/>
              </a:rPr>
              <a:t>szemben (rehabilitációs </a:t>
            </a:r>
            <a:r>
              <a:rPr lang="hu-HU" dirty="0" err="1" smtClean="0">
                <a:latin typeface="Century Gothic" panose="020B0502020202020204" pitchFamily="34" charset="0"/>
              </a:rPr>
              <a:t>hj</a:t>
            </a:r>
            <a:r>
              <a:rPr lang="hu-HU" dirty="0" smtClean="0">
                <a:latin typeface="Century Gothic" panose="020B0502020202020204" pitchFamily="34" charset="0"/>
              </a:rPr>
              <a:t>)</a:t>
            </a:r>
          </a:p>
          <a:p>
            <a:endParaRPr lang="hu-HU" dirty="0">
              <a:latin typeface="Century Gothic" panose="020B0502020202020204" pitchFamily="34" charset="0"/>
            </a:endParaRPr>
          </a:p>
          <a:p>
            <a:r>
              <a:rPr lang="hu-HU" b="1" dirty="0" smtClean="0">
                <a:latin typeface="Century Gothic" panose="020B0502020202020204" pitchFamily="34" charset="0"/>
              </a:rPr>
              <a:t>Március</a:t>
            </a:r>
          </a:p>
          <a:p>
            <a:r>
              <a:rPr lang="hu-HU" dirty="0" smtClean="0">
                <a:latin typeface="Century Gothic" panose="020B0502020202020204" pitchFamily="34" charset="0"/>
              </a:rPr>
              <a:t>03.15-től </a:t>
            </a:r>
            <a:r>
              <a:rPr lang="hu-HU" dirty="0">
                <a:latin typeface="Century Gothic" panose="020B0502020202020204" pitchFamily="34" charset="0"/>
              </a:rPr>
              <a:t>A KAÜ azonosítóval rendelkező magánszemélyek </a:t>
            </a:r>
            <a:r>
              <a:rPr lang="hu-HU" dirty="0" smtClean="0">
                <a:latin typeface="Century Gothic" panose="020B0502020202020204" pitchFamily="34" charset="0"/>
              </a:rPr>
              <a:t>megtekinthetik </a:t>
            </a:r>
            <a:r>
              <a:rPr lang="hu-HU" dirty="0">
                <a:latin typeface="Century Gothic" panose="020B0502020202020204" pitchFamily="34" charset="0"/>
              </a:rPr>
              <a:t>a </a:t>
            </a:r>
            <a:r>
              <a:rPr lang="hu-HU" dirty="0" smtClean="0">
                <a:latin typeface="Century Gothic" panose="020B0502020202020204" pitchFamily="34" charset="0"/>
              </a:rPr>
              <a:t>SZJA-bevallási </a:t>
            </a:r>
            <a:r>
              <a:rPr lang="hu-HU" dirty="0">
                <a:latin typeface="Century Gothic" panose="020B0502020202020204" pitchFamily="34" charset="0"/>
              </a:rPr>
              <a:t>tervezetet.</a:t>
            </a:r>
            <a:endParaRPr lang="hu-HU" dirty="0" smtClean="0">
              <a:latin typeface="Century Gothic" panose="020B0502020202020204" pitchFamily="34" charset="0"/>
            </a:endParaRPr>
          </a:p>
          <a:p>
            <a:r>
              <a:rPr lang="hu-HU" dirty="0" smtClean="0">
                <a:latin typeface="Century Gothic" panose="020B0502020202020204" pitchFamily="34" charset="0"/>
              </a:rPr>
              <a:t>03.15-ig</a:t>
            </a:r>
            <a:r>
              <a:rPr lang="hu-HU" b="1" dirty="0" smtClean="0">
                <a:latin typeface="Century Gothic" panose="020B0502020202020204" pitchFamily="34" charset="0"/>
              </a:rPr>
              <a:t> </a:t>
            </a:r>
            <a:r>
              <a:rPr lang="hu-HU" dirty="0">
                <a:latin typeface="Century Gothic" panose="020B0502020202020204" pitchFamily="34" charset="0"/>
              </a:rPr>
              <a:t>Helyi adók (ipa általános szabályok szerinti előlege)</a:t>
            </a:r>
          </a:p>
          <a:p>
            <a:r>
              <a:rPr lang="hu-HU" dirty="0" smtClean="0">
                <a:latin typeface="Century Gothic" panose="020B0502020202020204" pitchFamily="34" charset="0"/>
              </a:rPr>
              <a:t>03.31-ig Kamarai hozzájárulás megfizetése</a:t>
            </a:r>
          </a:p>
          <a:p>
            <a:endParaRPr lang="hu-HU" dirty="0">
              <a:latin typeface="Century Gothic" panose="020B0502020202020204" pitchFamily="34" charset="0"/>
            </a:endParaRPr>
          </a:p>
          <a:p>
            <a:r>
              <a:rPr lang="hu-HU" b="1" dirty="0" err="1" smtClean="0">
                <a:latin typeface="Century Gothic" panose="020B0502020202020204" pitchFamily="34" charset="0"/>
              </a:rPr>
              <a:t>Árpilis</a:t>
            </a:r>
            <a:endParaRPr lang="hu-HU" b="1" dirty="0">
              <a:latin typeface="Century Gothic" panose="020B0502020202020204" pitchFamily="34" charset="0"/>
            </a:endParaRPr>
          </a:p>
          <a:p>
            <a:r>
              <a:rPr lang="hu-HU" dirty="0" smtClean="0">
                <a:latin typeface="Century Gothic" panose="020B0502020202020204" pitchFamily="34" charset="0"/>
              </a:rPr>
              <a:t>04.15-ig gépjárműadó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endParaRPr lang="hu-HU" dirty="0" smtClean="0">
              <a:latin typeface="Century Gothic" panose="020B0502020202020204" pitchFamily="34" charset="0"/>
            </a:endParaRP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endParaRPr lang="hu-HU" sz="2000" dirty="0" smtClean="0"/>
          </a:p>
          <a:p>
            <a:endParaRPr lang="hu-HU" sz="2000" dirty="0"/>
          </a:p>
          <a:p>
            <a:endParaRPr lang="hu-HU" sz="2000" dirty="0" smtClean="0"/>
          </a:p>
          <a:p>
            <a:endParaRPr lang="hu-HU" sz="2000" dirty="0"/>
          </a:p>
        </p:txBody>
      </p:sp>
    </p:spTree>
    <p:extLst>
      <p:ext uri="{BB962C8B-B14F-4D97-AF65-F5344CB8AC3E}">
        <p14:creationId xmlns:p14="http://schemas.microsoft.com/office/powerpoint/2010/main" val="300758939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714103" y="322217"/>
            <a:ext cx="11077302" cy="92025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hu-HU" sz="2000" b="1" dirty="0" smtClean="0">
              <a:latin typeface="Century Gothic" panose="020B0502020202020204" pitchFamily="34" charset="0"/>
            </a:endParaRPr>
          </a:p>
          <a:p>
            <a:endParaRPr lang="hu-HU" sz="2000" b="1" dirty="0">
              <a:latin typeface="Century Gothic" panose="020B0502020202020204" pitchFamily="34" charset="0"/>
            </a:endParaRPr>
          </a:p>
          <a:p>
            <a:r>
              <a:rPr lang="hu-HU" b="1" dirty="0" smtClean="0">
                <a:latin typeface="Century Gothic" panose="020B0502020202020204" pitchFamily="34" charset="0"/>
              </a:rPr>
              <a:t>Május</a:t>
            </a:r>
            <a:br>
              <a:rPr lang="hu-HU" b="1" dirty="0" smtClean="0">
                <a:latin typeface="Century Gothic" panose="020B0502020202020204" pitchFamily="34" charset="0"/>
              </a:rPr>
            </a:br>
            <a:r>
              <a:rPr lang="hu-HU" sz="2000" dirty="0" smtClean="0">
                <a:latin typeface="Century Gothic" panose="020B0502020202020204" pitchFamily="34" charset="0"/>
              </a:rPr>
              <a:t>05.20. SZJA bevallási határidő , </a:t>
            </a:r>
            <a:r>
              <a:rPr lang="hu-HU" sz="2000" dirty="0">
                <a:latin typeface="Century Gothic" panose="020B0502020202020204" pitchFamily="34" charset="0"/>
              </a:rPr>
              <a:t>Az 1+1%-</a:t>
            </a:r>
            <a:r>
              <a:rPr lang="hu-HU" sz="2000" dirty="0" err="1">
                <a:latin typeface="Century Gothic" panose="020B0502020202020204" pitchFamily="34" charset="0"/>
              </a:rPr>
              <a:t>os</a:t>
            </a:r>
            <a:r>
              <a:rPr lang="hu-HU" sz="2000" dirty="0">
                <a:latin typeface="Century Gothic" panose="020B0502020202020204" pitchFamily="34" charset="0"/>
              </a:rPr>
              <a:t> rendelkező nyilatkozat benyújtásának határideje</a:t>
            </a:r>
            <a:endParaRPr lang="hu-HU" sz="2000" dirty="0" smtClean="0">
              <a:latin typeface="Century Gothic" panose="020B0502020202020204" pitchFamily="34" charset="0"/>
            </a:endParaRPr>
          </a:p>
          <a:p>
            <a:endParaRPr lang="hu-HU" dirty="0" smtClean="0">
              <a:latin typeface="Century Gothic" panose="020B0502020202020204" pitchFamily="34" charset="0"/>
            </a:endParaRPr>
          </a:p>
          <a:p>
            <a:r>
              <a:rPr lang="hu-HU" dirty="0" smtClean="0">
                <a:latin typeface="Century Gothic" panose="020B0502020202020204" pitchFamily="34" charset="0"/>
              </a:rPr>
              <a:t>05.31-ig</a:t>
            </a:r>
          </a:p>
          <a:p>
            <a:r>
              <a:rPr lang="hu-HU" sz="2000" dirty="0" smtClean="0">
                <a:latin typeface="Century Gothic" panose="020B0502020202020204" pitchFamily="34" charset="0"/>
              </a:rPr>
              <a:t>Bevallás </a:t>
            </a:r>
            <a:r>
              <a:rPr lang="hu-HU" sz="2000" dirty="0">
                <a:latin typeface="Century Gothic" panose="020B0502020202020204" pitchFamily="34" charset="0"/>
              </a:rPr>
              <a:t>és </a:t>
            </a:r>
            <a:r>
              <a:rPr lang="hu-HU" sz="2000" dirty="0" smtClean="0">
                <a:latin typeface="Century Gothic" panose="020B0502020202020204" pitchFamily="34" charset="0"/>
              </a:rPr>
              <a:t>Adatszolgáltatás az előző </a:t>
            </a:r>
            <a:r>
              <a:rPr lang="hu-HU" sz="2000" dirty="0">
                <a:latin typeface="Century Gothic" panose="020B0502020202020204" pitchFamily="34" charset="0"/>
              </a:rPr>
              <a:t>évi társasági adóról, az energiaellátók jövedelemadójáról, illetve az innovációs járulékról (naptári évvel azonos üzleti év szerint működő adózók esetén</a:t>
            </a:r>
            <a:r>
              <a:rPr lang="hu-HU" sz="2000" dirty="0" smtClean="0">
                <a:latin typeface="Century Gothic" panose="020B0502020202020204" pitchFamily="34" charset="0"/>
              </a:rPr>
              <a:t>) és megfizetése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dirty="0">
                <a:latin typeface="Century Gothic" panose="020B0502020202020204" pitchFamily="34" charset="0"/>
              </a:rPr>
              <a:t>Bevallás a kisvállalati adóról és egyéb kötelezettségekről (társasági adó, innovációs járulék, energiaellátók jövedelemadója) (elszámoló bevallás</a:t>
            </a:r>
            <a:r>
              <a:rPr lang="hu-HU" sz="2000" dirty="0" smtClean="0">
                <a:latin typeface="Century Gothic" panose="020B0502020202020204" pitchFamily="34" charset="0"/>
              </a:rPr>
              <a:t>) és megfizetése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dirty="0">
                <a:latin typeface="Century Gothic" panose="020B0502020202020204" pitchFamily="34" charset="0"/>
              </a:rPr>
              <a:t>Bevallás a helyi iparűzési adóról állandó jellegű iparűzési tevékenység </a:t>
            </a:r>
            <a:r>
              <a:rPr lang="hu-HU" sz="2000" dirty="0" smtClean="0">
                <a:latin typeface="Century Gothic" panose="020B0502020202020204" pitchFamily="34" charset="0"/>
              </a:rPr>
              <a:t>esetén és megfizetése 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dirty="0" smtClean="0">
                <a:latin typeface="Century Gothic" panose="020B0502020202020204" pitchFamily="34" charset="0"/>
              </a:rPr>
              <a:t>Beszámoló és mellékleteinek közzététele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endParaRPr lang="hu-HU" sz="2000" dirty="0" smtClean="0">
              <a:latin typeface="Century Gothic" panose="020B0502020202020204" pitchFamily="34" charset="0"/>
            </a:endParaRP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dirty="0" smtClean="0">
                <a:latin typeface="Century Gothic" panose="020B0502020202020204" pitchFamily="34" charset="0"/>
              </a:rPr>
              <a:t/>
            </a:r>
            <a:br>
              <a:rPr lang="hu-HU" sz="2000" dirty="0" smtClean="0">
                <a:latin typeface="Century Gothic" panose="020B0502020202020204" pitchFamily="34" charset="0"/>
              </a:rPr>
            </a:br>
            <a:endParaRPr lang="hu-HU" sz="2000" dirty="0" smtClean="0">
              <a:latin typeface="Century Gothic" panose="020B0502020202020204" pitchFamily="34" charset="0"/>
            </a:endParaRP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endParaRPr lang="hu-HU" dirty="0" smtClean="0">
              <a:latin typeface="Century Gothic" panose="020B0502020202020204" pitchFamily="34" charset="0"/>
            </a:endParaRP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endParaRPr lang="hu-HU" sz="2000" dirty="0" smtClean="0"/>
          </a:p>
          <a:p>
            <a:endParaRPr lang="hu-HU" sz="2000" dirty="0"/>
          </a:p>
          <a:p>
            <a:endParaRPr lang="hu-HU" sz="2000" dirty="0" smtClean="0"/>
          </a:p>
          <a:p>
            <a:endParaRPr lang="hu-HU" sz="2000" dirty="0"/>
          </a:p>
        </p:txBody>
      </p:sp>
    </p:spTree>
    <p:extLst>
      <p:ext uri="{BB962C8B-B14F-4D97-AF65-F5344CB8AC3E}">
        <p14:creationId xmlns:p14="http://schemas.microsoft.com/office/powerpoint/2010/main" val="65239293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870858" y="844731"/>
            <a:ext cx="11077302" cy="81253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hu-HU" sz="2000" b="1" dirty="0" smtClean="0">
              <a:latin typeface="Century Gothic" panose="020B0502020202020204" pitchFamily="34" charset="0"/>
            </a:endParaRPr>
          </a:p>
          <a:p>
            <a:endParaRPr lang="hu-HU" sz="2000" b="1" dirty="0">
              <a:latin typeface="Century Gothic" panose="020B0502020202020204" pitchFamily="34" charset="0"/>
            </a:endParaRPr>
          </a:p>
          <a:p>
            <a:r>
              <a:rPr lang="hu-HU" sz="2400" b="1" dirty="0" smtClean="0">
                <a:latin typeface="Century Gothic" panose="020B0502020202020204" pitchFamily="34" charset="0"/>
              </a:rPr>
              <a:t>Szeptember</a:t>
            </a:r>
            <a:br>
              <a:rPr lang="hu-HU" sz="2400" b="1" dirty="0" smtClean="0">
                <a:latin typeface="Century Gothic" panose="020B0502020202020204" pitchFamily="34" charset="0"/>
              </a:rPr>
            </a:br>
            <a:r>
              <a:rPr lang="hu-HU" sz="2400" dirty="0" smtClean="0">
                <a:latin typeface="Century Gothic" panose="020B0502020202020204" pitchFamily="34" charset="0"/>
              </a:rPr>
              <a:t>09.15-ig Helyi adók (ipa általános </a:t>
            </a:r>
            <a:r>
              <a:rPr lang="hu-HU" sz="2400" dirty="0">
                <a:latin typeface="Century Gothic" panose="020B0502020202020204" pitchFamily="34" charset="0"/>
              </a:rPr>
              <a:t>szabályok </a:t>
            </a:r>
            <a:r>
              <a:rPr lang="hu-HU" sz="2400" dirty="0" smtClean="0">
                <a:latin typeface="Century Gothic" panose="020B0502020202020204" pitchFamily="34" charset="0"/>
              </a:rPr>
              <a:t>szerinti előlege)</a:t>
            </a:r>
          </a:p>
          <a:p>
            <a:endParaRPr lang="hu-HU" sz="2400" dirty="0" smtClean="0">
              <a:latin typeface="Century Gothic" panose="020B0502020202020204" pitchFamily="34" charset="0"/>
            </a:endParaRPr>
          </a:p>
          <a:p>
            <a:endParaRPr lang="hu-HU" sz="2400" dirty="0">
              <a:latin typeface="Century Gothic" panose="020B0502020202020204" pitchFamily="34" charset="0"/>
            </a:endParaRPr>
          </a:p>
          <a:p>
            <a:r>
              <a:rPr lang="hu-HU" sz="2400" b="1" dirty="0" smtClean="0">
                <a:latin typeface="Century Gothic" panose="020B0502020202020204" pitchFamily="34" charset="0"/>
              </a:rPr>
              <a:t>December</a:t>
            </a:r>
          </a:p>
          <a:p>
            <a:endParaRPr lang="hu-HU" sz="2400" dirty="0" smtClean="0">
              <a:latin typeface="Century Gothic" panose="020B0502020202020204" pitchFamily="34" charset="0"/>
            </a:endParaRPr>
          </a:p>
          <a:p>
            <a:r>
              <a:rPr lang="hu-HU" sz="2400" dirty="0">
                <a:latin typeface="Century Gothic" panose="020B0502020202020204" pitchFamily="34" charset="0"/>
              </a:rPr>
              <a:t>ÁFA státusz </a:t>
            </a:r>
            <a:r>
              <a:rPr lang="hu-HU" sz="2400" dirty="0" smtClean="0">
                <a:latin typeface="Century Gothic" panose="020B0502020202020204" pitchFamily="34" charset="0"/>
              </a:rPr>
              <a:t>váltás</a:t>
            </a:r>
            <a:endParaRPr lang="hu-HU" sz="2400" dirty="0">
              <a:latin typeface="Century Gothic" panose="020B0502020202020204" pitchFamily="34" charset="0"/>
            </a:endParaRPr>
          </a:p>
          <a:p>
            <a:r>
              <a:rPr lang="hu-HU" sz="2400" dirty="0">
                <a:latin typeface="Century Gothic" panose="020B0502020202020204" pitchFamily="34" charset="0"/>
              </a:rPr>
              <a:t>Pénzforgalmi ÁFA választása</a:t>
            </a:r>
          </a:p>
          <a:p>
            <a:r>
              <a:rPr lang="hu-HU" sz="2400" dirty="0">
                <a:latin typeface="Century Gothic" panose="020B0502020202020204" pitchFamily="34" charset="0"/>
              </a:rPr>
              <a:t>Árfolyamválasztás</a:t>
            </a:r>
          </a:p>
          <a:p>
            <a:r>
              <a:rPr lang="hu-HU" sz="2400" dirty="0" smtClean="0">
                <a:latin typeface="Century Gothic" panose="020B0502020202020204" pitchFamily="34" charset="0"/>
              </a:rPr>
              <a:t>Másik adózásra áttérés pl. KIVA-</a:t>
            </a:r>
            <a:r>
              <a:rPr lang="hu-HU" sz="2400" dirty="0" err="1" smtClean="0">
                <a:latin typeface="Century Gothic" panose="020B0502020202020204" pitchFamily="34" charset="0"/>
              </a:rPr>
              <a:t>ra</a:t>
            </a:r>
            <a:endParaRPr lang="hu-HU" sz="2400" dirty="0">
              <a:latin typeface="Century Gothic" panose="020B0502020202020204" pitchFamily="34" charset="0"/>
            </a:endParaRPr>
          </a:p>
          <a:p>
            <a:endParaRPr lang="hu-HU" sz="2400" dirty="0">
              <a:latin typeface="Century Gothic" panose="020B0502020202020204" pitchFamily="34" charset="0"/>
            </a:endParaRPr>
          </a:p>
          <a:p>
            <a:endParaRPr lang="hu-HU" sz="2000" dirty="0" smtClean="0">
              <a:latin typeface="Century Gothic" panose="020B0502020202020204" pitchFamily="34" charset="0"/>
            </a:endParaRP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dirty="0" smtClean="0">
                <a:latin typeface="Century Gothic" panose="020B0502020202020204" pitchFamily="34" charset="0"/>
              </a:rPr>
              <a:t/>
            </a:r>
            <a:br>
              <a:rPr lang="hu-HU" sz="2000" dirty="0" smtClean="0">
                <a:latin typeface="Century Gothic" panose="020B0502020202020204" pitchFamily="34" charset="0"/>
              </a:rPr>
            </a:br>
            <a:endParaRPr lang="hu-HU" sz="2000" dirty="0" smtClean="0">
              <a:latin typeface="Century Gothic" panose="020B0502020202020204" pitchFamily="34" charset="0"/>
            </a:endParaRP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endParaRPr lang="hu-HU" dirty="0" smtClean="0">
              <a:latin typeface="Century Gothic" panose="020B0502020202020204" pitchFamily="34" charset="0"/>
            </a:endParaRP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endParaRPr lang="hu-HU" sz="2000" dirty="0" smtClean="0"/>
          </a:p>
          <a:p>
            <a:endParaRPr lang="hu-HU" sz="2000" dirty="0"/>
          </a:p>
          <a:p>
            <a:endParaRPr lang="hu-HU" sz="2000" dirty="0" smtClean="0"/>
          </a:p>
          <a:p>
            <a:endParaRPr lang="hu-HU" sz="2000" dirty="0"/>
          </a:p>
        </p:txBody>
      </p:sp>
    </p:spTree>
    <p:extLst>
      <p:ext uri="{BB962C8B-B14F-4D97-AF65-F5344CB8AC3E}">
        <p14:creationId xmlns:p14="http://schemas.microsoft.com/office/powerpoint/2010/main" val="368562527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705393" y="696685"/>
            <a:ext cx="11033761" cy="56169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dirty="0" smtClean="0">
                <a:latin typeface="Century Gothic" panose="020B0502020202020204" pitchFamily="34" charset="0"/>
              </a:rPr>
              <a:t>Mit </a:t>
            </a:r>
            <a:r>
              <a:rPr lang="hu-HU" sz="2400" b="1" dirty="0">
                <a:latin typeface="Century Gothic" panose="020B0502020202020204" pitchFamily="34" charset="0"/>
              </a:rPr>
              <a:t>várhatunk el egy könyvelőtől vállalkozóként</a:t>
            </a:r>
            <a:r>
              <a:rPr lang="hu-HU" sz="2400" b="1" dirty="0" smtClean="0">
                <a:latin typeface="Century Gothic" panose="020B0502020202020204" pitchFamily="34" charset="0"/>
              </a:rPr>
              <a:t>?</a:t>
            </a:r>
          </a:p>
          <a:p>
            <a:endParaRPr lang="hu-HU" sz="2000" b="1" dirty="0">
              <a:latin typeface="Century Gothic" panose="020B0502020202020204" pitchFamily="34" charset="0"/>
            </a:endParaRPr>
          </a:p>
          <a:p>
            <a:pPr>
              <a:spcAft>
                <a:spcPts val="600"/>
              </a:spcAft>
            </a:pPr>
            <a:r>
              <a:rPr lang="hu-HU" sz="2000" b="1" dirty="0">
                <a:latin typeface="Century Gothic" panose="020B0502020202020204" pitchFamily="34" charset="0"/>
              </a:rPr>
              <a:t>Szabályos, precíz könyvelést</a:t>
            </a:r>
            <a:r>
              <a:rPr lang="hu-HU" sz="2000" dirty="0">
                <a:latin typeface="Century Gothic" panose="020B0502020202020204" pitchFamily="34" charset="0"/>
              </a:rPr>
              <a:t>, amely megfelel a hatályos jogszabályoknak.</a:t>
            </a:r>
          </a:p>
          <a:p>
            <a:pPr>
              <a:spcAft>
                <a:spcPts val="600"/>
              </a:spcAft>
            </a:pPr>
            <a:r>
              <a:rPr lang="hu-HU" sz="2000" b="1" dirty="0">
                <a:latin typeface="Century Gothic" panose="020B0502020202020204" pitchFamily="34" charset="0"/>
              </a:rPr>
              <a:t>Időben elkészített bevallásokat</a:t>
            </a:r>
            <a:r>
              <a:rPr lang="hu-HU" sz="2000" dirty="0">
                <a:latin typeface="Century Gothic" panose="020B0502020202020204" pitchFamily="34" charset="0"/>
              </a:rPr>
              <a:t> és adatszolgáltatásokat (</a:t>
            </a:r>
            <a:r>
              <a:rPr lang="hu-HU" dirty="0">
                <a:latin typeface="Century Gothic" panose="020B0502020202020204" pitchFamily="34" charset="0"/>
              </a:rPr>
              <a:t>járulék, áfa, éves beszámoló stb.).</a:t>
            </a:r>
          </a:p>
          <a:p>
            <a:pPr>
              <a:spcAft>
                <a:spcPts val="600"/>
              </a:spcAft>
            </a:pPr>
            <a:r>
              <a:rPr lang="hu-HU" sz="2000" b="1" dirty="0">
                <a:latin typeface="Century Gothic" panose="020B0502020202020204" pitchFamily="34" charset="0"/>
              </a:rPr>
              <a:t>Folyamatos tájékoztatást</a:t>
            </a:r>
            <a:r>
              <a:rPr lang="hu-HU" sz="2000" dirty="0">
                <a:latin typeface="Century Gothic" panose="020B0502020202020204" pitchFamily="34" charset="0"/>
              </a:rPr>
              <a:t> a vállalkozást érintő fontos határidőkről és teendőkről.</a:t>
            </a:r>
          </a:p>
          <a:p>
            <a:pPr>
              <a:spcAft>
                <a:spcPts val="600"/>
              </a:spcAft>
            </a:pPr>
            <a:r>
              <a:rPr lang="hu-HU" sz="2000" b="1" dirty="0">
                <a:latin typeface="Century Gothic" panose="020B0502020202020204" pitchFamily="34" charset="0"/>
              </a:rPr>
              <a:t>Segítséget az adóoptimalizálásban</a:t>
            </a:r>
            <a:r>
              <a:rPr lang="hu-HU" sz="2000" dirty="0">
                <a:latin typeface="Century Gothic" panose="020B0502020202020204" pitchFamily="34" charset="0"/>
              </a:rPr>
              <a:t>, törvényes keretek között.</a:t>
            </a:r>
          </a:p>
          <a:p>
            <a:pPr>
              <a:spcAft>
                <a:spcPts val="600"/>
              </a:spcAft>
            </a:pPr>
            <a:r>
              <a:rPr lang="hu-HU" sz="2000" b="1" dirty="0">
                <a:latin typeface="Century Gothic" panose="020B0502020202020204" pitchFamily="34" charset="0"/>
              </a:rPr>
              <a:t>Rendszeres tájékoztatást</a:t>
            </a:r>
            <a:r>
              <a:rPr lang="hu-HU" sz="2000" dirty="0">
                <a:latin typeface="Century Gothic" panose="020B0502020202020204" pitchFamily="34" charset="0"/>
              </a:rPr>
              <a:t> a vállalkozás pénzügyi és adózási </a:t>
            </a:r>
            <a:r>
              <a:rPr lang="hu-HU" sz="2000" dirty="0" smtClean="0">
                <a:latin typeface="Century Gothic" panose="020B0502020202020204" pitchFamily="34" charset="0"/>
              </a:rPr>
              <a:t>helyzetéről, eredményről</a:t>
            </a:r>
            <a:endParaRPr lang="hu-HU" sz="2000" dirty="0">
              <a:latin typeface="Century Gothic" panose="020B0502020202020204" pitchFamily="34" charset="0"/>
            </a:endParaRPr>
          </a:p>
          <a:p>
            <a:pPr>
              <a:spcAft>
                <a:spcPts val="600"/>
              </a:spcAft>
            </a:pPr>
            <a:r>
              <a:rPr lang="hu-HU" sz="2000" b="1" dirty="0">
                <a:latin typeface="Century Gothic" panose="020B0502020202020204" pitchFamily="34" charset="0"/>
              </a:rPr>
              <a:t>Pontosan vezetett nyilvántartásokat</a:t>
            </a:r>
            <a:r>
              <a:rPr lang="hu-HU" sz="2000" dirty="0">
                <a:latin typeface="Century Gothic" panose="020B0502020202020204" pitchFamily="34" charset="0"/>
              </a:rPr>
              <a:t> (</a:t>
            </a:r>
            <a:r>
              <a:rPr lang="hu-HU" dirty="0">
                <a:latin typeface="Century Gothic" panose="020B0502020202020204" pitchFamily="34" charset="0"/>
              </a:rPr>
              <a:t>számlák, bank, </a:t>
            </a:r>
            <a:r>
              <a:rPr lang="hu-HU" dirty="0" smtClean="0">
                <a:latin typeface="Century Gothic" panose="020B0502020202020204" pitchFamily="34" charset="0"/>
              </a:rPr>
              <a:t>házipénztár, vevő szállító analitika </a:t>
            </a:r>
            <a:r>
              <a:rPr lang="hu-HU" dirty="0">
                <a:latin typeface="Century Gothic" panose="020B0502020202020204" pitchFamily="34" charset="0"/>
              </a:rPr>
              <a:t>stb.)</a:t>
            </a:r>
            <a:r>
              <a:rPr lang="hu-HU" sz="2000" dirty="0">
                <a:latin typeface="Century Gothic" panose="020B0502020202020204" pitchFamily="34" charset="0"/>
              </a:rPr>
              <a:t>.</a:t>
            </a:r>
          </a:p>
          <a:p>
            <a:pPr>
              <a:spcAft>
                <a:spcPts val="600"/>
              </a:spcAft>
            </a:pPr>
            <a:r>
              <a:rPr lang="hu-HU" sz="2000" b="1" dirty="0">
                <a:latin typeface="Century Gothic" panose="020B0502020202020204" pitchFamily="34" charset="0"/>
              </a:rPr>
              <a:t>Figyelmeztetést az esetleges hibákra vagy hiányosságokra</a:t>
            </a:r>
            <a:r>
              <a:rPr lang="hu-HU" sz="2000" dirty="0">
                <a:latin typeface="Century Gothic" panose="020B0502020202020204" pitchFamily="34" charset="0"/>
              </a:rPr>
              <a:t>, amelyek kockázatot jelentenek.</a:t>
            </a:r>
          </a:p>
          <a:p>
            <a:pPr>
              <a:spcAft>
                <a:spcPts val="600"/>
              </a:spcAft>
            </a:pPr>
            <a:r>
              <a:rPr lang="hu-HU" sz="2000" b="1" dirty="0">
                <a:latin typeface="Century Gothic" panose="020B0502020202020204" pitchFamily="34" charset="0"/>
              </a:rPr>
              <a:t>Megbízható, szakmai tanácsadást</a:t>
            </a:r>
            <a:r>
              <a:rPr lang="hu-HU" sz="2000" dirty="0">
                <a:latin typeface="Century Gothic" panose="020B0502020202020204" pitchFamily="34" charset="0"/>
              </a:rPr>
              <a:t> adózási és adminisztratív kérdésekben.</a:t>
            </a:r>
          </a:p>
          <a:p>
            <a:pPr>
              <a:spcAft>
                <a:spcPts val="600"/>
              </a:spcAft>
            </a:pPr>
            <a:r>
              <a:rPr lang="hu-HU" sz="2000" b="1" dirty="0">
                <a:latin typeface="Century Gothic" panose="020B0502020202020204" pitchFamily="34" charset="0"/>
              </a:rPr>
              <a:t>Elérhetőséget és kommunikációt</a:t>
            </a:r>
            <a:r>
              <a:rPr lang="hu-HU" sz="2000" dirty="0">
                <a:latin typeface="Century Gothic" panose="020B0502020202020204" pitchFamily="34" charset="0"/>
              </a:rPr>
              <a:t>, hogy a kérdéseinkre érthető válaszokat kapjunk.</a:t>
            </a:r>
          </a:p>
          <a:p>
            <a:pPr>
              <a:spcAft>
                <a:spcPts val="600"/>
              </a:spcAft>
            </a:pPr>
            <a:r>
              <a:rPr lang="hu-HU" sz="2000" b="1" dirty="0">
                <a:latin typeface="Century Gothic" panose="020B0502020202020204" pitchFamily="34" charset="0"/>
              </a:rPr>
              <a:t>Adatbiztonságot</a:t>
            </a:r>
            <a:r>
              <a:rPr lang="hu-HU" sz="2000" dirty="0">
                <a:latin typeface="Century Gothic" panose="020B0502020202020204" pitchFamily="34" charset="0"/>
              </a:rPr>
              <a:t>, vagyis a dokumentumok, pénzügyi adatok bizalmas kezelését.</a:t>
            </a:r>
          </a:p>
          <a:p>
            <a:pPr>
              <a:spcAft>
                <a:spcPts val="600"/>
              </a:spcAft>
            </a:pPr>
            <a:r>
              <a:rPr lang="hu-HU" sz="2000" b="1" dirty="0">
                <a:latin typeface="Century Gothic" panose="020B0502020202020204" pitchFamily="34" charset="0"/>
              </a:rPr>
              <a:t>Korrekt, átlátható díjazást</a:t>
            </a:r>
            <a:r>
              <a:rPr lang="hu-HU" sz="2000" dirty="0">
                <a:latin typeface="Century Gothic" panose="020B0502020202020204" pitchFamily="34" charset="0"/>
              </a:rPr>
              <a:t>, előre egyeztetett szolgáltatási körrel</a:t>
            </a:r>
            <a:r>
              <a:rPr lang="hu-HU" sz="2000" dirty="0" smtClean="0">
                <a:latin typeface="Century Gothic" panose="020B0502020202020204" pitchFamily="34" charset="0"/>
              </a:rPr>
              <a:t>.</a:t>
            </a:r>
          </a:p>
          <a:p>
            <a:pPr>
              <a:spcAft>
                <a:spcPts val="600"/>
              </a:spcAft>
            </a:pPr>
            <a:r>
              <a:rPr lang="hu-HU" sz="2000" b="1" dirty="0" smtClean="0">
                <a:latin typeface="Century Gothic" panose="020B0502020202020204" pitchFamily="34" charset="0"/>
              </a:rPr>
              <a:t>NAV folyószámla egyeztetés folyamatosan</a:t>
            </a:r>
            <a:endParaRPr lang="hu-HU" sz="2000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095511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1358538" y="2133600"/>
            <a:ext cx="1029353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hu-HU" sz="2400" b="1" dirty="0">
              <a:latin typeface="Century Gothic" panose="020B0502020202020204" pitchFamily="34" charset="0"/>
            </a:endParaRPr>
          </a:p>
          <a:p>
            <a:r>
              <a:rPr lang="hu-HU" sz="4800" b="1" dirty="0" smtClean="0">
                <a:latin typeface="Century Gothic" panose="020B0502020202020204" pitchFamily="34" charset="0"/>
              </a:rPr>
              <a:t>Szoros együttműködés elengedhetetlen a könyvelővel!</a:t>
            </a:r>
          </a:p>
          <a:p>
            <a:endParaRPr lang="hu-HU" sz="2400" b="1" dirty="0">
              <a:latin typeface="Century Gothic" panose="020B0502020202020204" pitchFamily="34" charset="0"/>
            </a:endParaRPr>
          </a:p>
          <a:p>
            <a:endParaRPr lang="hu-HU" dirty="0" smtClean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7198191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1036321" y="731520"/>
            <a:ext cx="10293532" cy="572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4800" b="1" dirty="0" smtClean="0">
                <a:latin typeface="Century Gothic" panose="020B0502020202020204" pitchFamily="34" charset="0"/>
              </a:rPr>
              <a:t>Fogalmak</a:t>
            </a:r>
          </a:p>
          <a:p>
            <a:endParaRPr lang="hu-HU" sz="2000" b="1" dirty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Bevétel</a:t>
            </a:r>
            <a:r>
              <a:rPr lang="hu-HU" sz="2000" dirty="0" smtClean="0">
                <a:latin typeface="Century Gothic" panose="020B0502020202020204" pitchFamily="34" charset="0"/>
              </a:rPr>
              <a:t>: „Mástól </a:t>
            </a:r>
            <a:r>
              <a:rPr lang="hu-HU" sz="2000" dirty="0">
                <a:latin typeface="Century Gothic" panose="020B0502020202020204" pitchFamily="34" charset="0"/>
              </a:rPr>
              <a:t>megszerzett vagyoni érték, ami megszerezhető pénzben és nem pénz formájában. Bevétel lehet például egy utalvány vagy vagyontárgy is. </a:t>
            </a:r>
            <a:r>
              <a:rPr lang="hu-HU" sz="2000" dirty="0" smtClean="0">
                <a:latin typeface="Century Gothic" panose="020B0502020202020204" pitchFamily="34" charset="0"/>
              </a:rPr>
              <a:t>„ </a:t>
            </a:r>
            <a:endParaRPr lang="hu-HU" sz="2000" dirty="0">
              <a:latin typeface="Century Gothic" panose="020B0502020202020204" pitchFamily="34" charset="0"/>
            </a:endParaRPr>
          </a:p>
          <a:p>
            <a:endParaRPr lang="hu-HU" sz="2000" dirty="0" smtClean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Jövedelem</a:t>
            </a:r>
            <a:r>
              <a:rPr lang="hu-HU" sz="2000" dirty="0" smtClean="0">
                <a:latin typeface="Century Gothic" panose="020B0502020202020204" pitchFamily="34" charset="0"/>
              </a:rPr>
              <a:t>: „</a:t>
            </a:r>
            <a:r>
              <a:rPr lang="hu-HU" sz="2000" dirty="0">
                <a:latin typeface="Century Gothic" panose="020B0502020202020204" pitchFamily="34" charset="0"/>
              </a:rPr>
              <a:t>A bevétel egésze, vagy a megszerzett bevétel törvény által meghatározott költségekkel csökkentett része</a:t>
            </a:r>
            <a:r>
              <a:rPr lang="hu-HU" sz="2000" dirty="0" smtClean="0">
                <a:latin typeface="Century Gothic" panose="020B0502020202020204" pitchFamily="34" charset="0"/>
              </a:rPr>
              <a:t>”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Nyereség</a:t>
            </a:r>
            <a:r>
              <a:rPr lang="hu-HU" sz="2000" dirty="0" smtClean="0">
                <a:latin typeface="Century Gothic" panose="020B0502020202020204" pitchFamily="34" charset="0"/>
              </a:rPr>
              <a:t>: bevételek - kiadások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Költség</a:t>
            </a:r>
            <a:r>
              <a:rPr lang="hu-HU" sz="2000" dirty="0">
                <a:latin typeface="Century Gothic" panose="020B0502020202020204" pitchFamily="34" charset="0"/>
              </a:rPr>
              <a:t>: Olyan dokumentummal (például számlával) igazolt kiadás, amit a törvény alapján el lehet számolni a bevétellel szemben a jövedelem megállapításakor.</a:t>
            </a:r>
            <a:endParaRPr lang="hu-HU" sz="2000" dirty="0" smtClean="0">
              <a:latin typeface="Century Gothic" panose="020B0502020202020204" pitchFamily="34" charset="0"/>
            </a:endParaRPr>
          </a:p>
          <a:p>
            <a:endParaRPr lang="hu-HU" sz="2000" dirty="0" smtClean="0"/>
          </a:p>
          <a:p>
            <a:pPr lvl="0"/>
            <a:r>
              <a:rPr lang="hu-HU" sz="2000" b="1" dirty="0" smtClean="0">
                <a:latin typeface="Century Gothic" panose="020B0502020202020204" pitchFamily="34" charset="0"/>
              </a:rPr>
              <a:t>Fix költségek</a:t>
            </a:r>
            <a:r>
              <a:rPr lang="hu-HU" sz="2000" dirty="0" smtClean="0">
                <a:latin typeface="Century Gothic" panose="020B0502020202020204" pitchFamily="34" charset="0"/>
              </a:rPr>
              <a:t>: </a:t>
            </a:r>
            <a:r>
              <a:rPr lang="hu-HU" sz="2000" dirty="0">
                <a:latin typeface="Century Gothic" panose="020B0502020202020204" pitchFamily="34" charset="0"/>
              </a:rPr>
              <a:t>akkor is fizetendő, ha nincs ügyfél (pl. bérleti díj</a:t>
            </a:r>
            <a:r>
              <a:rPr lang="hu-HU" sz="2000" dirty="0" smtClean="0">
                <a:latin typeface="Century Gothic" panose="020B0502020202020204" pitchFamily="34" charset="0"/>
              </a:rPr>
              <a:t>)</a:t>
            </a:r>
          </a:p>
          <a:p>
            <a:pPr lvl="0"/>
            <a:endParaRPr lang="hu-HU" sz="2000" dirty="0">
              <a:latin typeface="Century Gothic" panose="020B0502020202020204" pitchFamily="34" charset="0"/>
            </a:endParaRPr>
          </a:p>
          <a:p>
            <a:pPr lvl="0"/>
            <a:r>
              <a:rPr lang="hu-HU" sz="2000" b="1" dirty="0" smtClean="0">
                <a:latin typeface="Century Gothic" panose="020B0502020202020204" pitchFamily="34" charset="0"/>
              </a:rPr>
              <a:t>Változó költségek</a:t>
            </a:r>
            <a:r>
              <a:rPr lang="hu-HU" sz="2000" dirty="0" smtClean="0">
                <a:latin typeface="Century Gothic" panose="020B0502020202020204" pitchFamily="34" charset="0"/>
              </a:rPr>
              <a:t>: </a:t>
            </a:r>
            <a:r>
              <a:rPr lang="hu-HU" sz="2000" dirty="0">
                <a:latin typeface="Century Gothic" panose="020B0502020202020204" pitchFamily="34" charset="0"/>
              </a:rPr>
              <a:t>az eladások mennyiségétől függ (pl. alapanyag)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2525475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914401" y="905691"/>
            <a:ext cx="10293532" cy="66787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4800" b="1" dirty="0" smtClean="0">
                <a:latin typeface="Century Gothic" panose="020B0502020202020204" pitchFamily="34" charset="0"/>
              </a:rPr>
              <a:t>Fogalmak</a:t>
            </a:r>
          </a:p>
          <a:p>
            <a:endParaRPr lang="hu-HU" sz="2000" b="1" dirty="0" smtClean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Árrés</a:t>
            </a:r>
            <a:r>
              <a:rPr lang="hu-HU" sz="2000" dirty="0">
                <a:latin typeface="Century Gothic" panose="020B0502020202020204" pitchFamily="34" charset="0"/>
              </a:rPr>
              <a:t>: </a:t>
            </a:r>
            <a:r>
              <a:rPr lang="hu-HU" sz="2000" dirty="0" smtClean="0">
                <a:latin typeface="Century Gothic" panose="020B0502020202020204" pitchFamily="34" charset="0"/>
              </a:rPr>
              <a:t>termék vagy szolgáltatás eladási ára és a beszerzési vagy előállítása közötti különbség</a:t>
            </a:r>
            <a:endParaRPr lang="hu-HU" sz="2000" dirty="0">
              <a:latin typeface="Century Gothic" panose="020B0502020202020204" pitchFamily="34" charset="0"/>
            </a:endParaRPr>
          </a:p>
          <a:p>
            <a:endParaRPr lang="hu-HU" sz="2000" b="1" dirty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Kifizető</a:t>
            </a:r>
            <a:r>
              <a:rPr lang="hu-HU" sz="2000" dirty="0">
                <a:latin typeface="Century Gothic" panose="020B0502020202020204" pitchFamily="34" charset="0"/>
              </a:rPr>
              <a:t>: Az a személy, amely (aki) adókötelezettség alá eső jövedelmet juttat. Ilyen például a munkáltató, vagy megbízási jogviszonynál a foglalkoztató. </a:t>
            </a:r>
            <a:endParaRPr lang="hu-HU" sz="2000" dirty="0" smtClean="0">
              <a:latin typeface="Century Gothic" panose="020B0502020202020204" pitchFamily="34" charset="0"/>
            </a:endParaRP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b="1" dirty="0">
                <a:latin typeface="Century Gothic" panose="020B0502020202020204" pitchFamily="34" charset="0"/>
              </a:rPr>
              <a:t>Tárgyi eszköz</a:t>
            </a:r>
            <a:r>
              <a:rPr lang="hu-HU" sz="2000" dirty="0">
                <a:latin typeface="Century Gothic" panose="020B0502020202020204" pitchFamily="34" charset="0"/>
              </a:rPr>
              <a:t>: Olyan eszközök tartoznak ide, amelyek </a:t>
            </a:r>
            <a:r>
              <a:rPr lang="hu-HU" sz="2000" b="1" dirty="0">
                <a:latin typeface="Century Gothic" panose="020B0502020202020204" pitchFamily="34" charset="0"/>
              </a:rPr>
              <a:t>közvetlenül vagy közvetve</a:t>
            </a:r>
            <a:r>
              <a:rPr lang="hu-HU" sz="2000" dirty="0">
                <a:latin typeface="Century Gothic" panose="020B0502020202020204" pitchFamily="34" charset="0"/>
              </a:rPr>
              <a:t> szolgálják a vállalkozás működését, és </a:t>
            </a:r>
            <a:r>
              <a:rPr lang="hu-HU" sz="2000" b="1" dirty="0">
                <a:latin typeface="Century Gothic" panose="020B0502020202020204" pitchFamily="34" charset="0"/>
              </a:rPr>
              <a:t>legalább egy éven túl</a:t>
            </a:r>
            <a:r>
              <a:rPr lang="hu-HU" sz="2000" dirty="0">
                <a:latin typeface="Century Gothic" panose="020B0502020202020204" pitchFamily="34" charset="0"/>
              </a:rPr>
              <a:t> a vállalkozás tulajdonában maradnak</a:t>
            </a:r>
            <a:r>
              <a:rPr lang="hu-HU" sz="2000" dirty="0" smtClean="0">
                <a:latin typeface="Century Gothic" panose="020B0502020202020204" pitchFamily="34" charset="0"/>
              </a:rPr>
              <a:t>.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b="1" dirty="0">
                <a:latin typeface="Century Gothic" panose="020B0502020202020204" pitchFamily="34" charset="0"/>
              </a:rPr>
              <a:t>Kisértékű tárgyi </a:t>
            </a:r>
            <a:r>
              <a:rPr lang="hu-HU" sz="2000" b="1" dirty="0" smtClean="0">
                <a:latin typeface="Century Gothic" panose="020B0502020202020204" pitchFamily="34" charset="0"/>
              </a:rPr>
              <a:t>eszközök: </a:t>
            </a:r>
            <a:r>
              <a:rPr lang="hu-HU" sz="2000" dirty="0" smtClean="0">
                <a:latin typeface="Century Gothic" panose="020B0502020202020204" pitchFamily="34" charset="0"/>
              </a:rPr>
              <a:t>A </a:t>
            </a:r>
            <a:r>
              <a:rPr lang="hu-HU" sz="2000" dirty="0">
                <a:latin typeface="Century Gothic" panose="020B0502020202020204" pitchFamily="34" charset="0"/>
              </a:rPr>
              <a:t>200 000 forintos egyedi érték alatti tárgyi eszközök a használatbavételkor </a:t>
            </a:r>
            <a:r>
              <a:rPr lang="hu-HU" sz="2000" b="1" dirty="0">
                <a:latin typeface="Century Gothic" panose="020B0502020202020204" pitchFamily="34" charset="0"/>
              </a:rPr>
              <a:t>egy összegben költségként elszámolhatók</a:t>
            </a:r>
            <a:r>
              <a:rPr lang="hu-HU" sz="2000" dirty="0">
                <a:latin typeface="Century Gothic" panose="020B0502020202020204" pitchFamily="34" charset="0"/>
              </a:rPr>
              <a:t>.</a:t>
            </a:r>
          </a:p>
          <a:p>
            <a:endParaRPr lang="hu-HU" sz="2000" dirty="0" smtClean="0"/>
          </a:p>
          <a:p>
            <a:endParaRPr lang="hu-HU" sz="2000" dirty="0"/>
          </a:p>
          <a:p>
            <a:endParaRPr lang="hu-HU" sz="2000" dirty="0" smtClean="0"/>
          </a:p>
          <a:p>
            <a:endParaRPr lang="hu-HU" sz="2000" dirty="0"/>
          </a:p>
          <a:p>
            <a:endParaRPr lang="hu-HU" sz="2000" dirty="0" smtClean="0"/>
          </a:p>
          <a:p>
            <a:endParaRPr lang="hu-HU" sz="2000" dirty="0"/>
          </a:p>
        </p:txBody>
      </p:sp>
    </p:spTree>
    <p:extLst>
      <p:ext uri="{BB962C8B-B14F-4D97-AF65-F5344CB8AC3E}">
        <p14:creationId xmlns:p14="http://schemas.microsoft.com/office/powerpoint/2010/main" val="98120061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792481" y="304800"/>
            <a:ext cx="10293532" cy="7909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4800" b="1" dirty="0" smtClean="0">
                <a:latin typeface="Century Gothic" panose="020B0502020202020204" pitchFamily="34" charset="0"/>
              </a:rPr>
              <a:t>Fogalmak</a:t>
            </a:r>
          </a:p>
          <a:p>
            <a:endParaRPr lang="hu-HU" sz="2000" b="1" dirty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Értékcsökkenés : </a:t>
            </a:r>
            <a:r>
              <a:rPr lang="hu-HU" sz="2000" dirty="0">
                <a:latin typeface="Century Gothic" panose="020B0502020202020204" pitchFamily="34" charset="0"/>
              </a:rPr>
              <a:t>A számviteli törvény szerint a tárgyi eszközök bekerülési értékét – csökkentve a hasznos élettartam végén várható </a:t>
            </a:r>
            <a:r>
              <a:rPr lang="hu-HU" sz="2000" b="1" dirty="0">
                <a:latin typeface="Century Gothic" panose="020B0502020202020204" pitchFamily="34" charset="0"/>
              </a:rPr>
              <a:t>maradványértékkel</a:t>
            </a:r>
            <a:r>
              <a:rPr lang="hu-HU" sz="2000" dirty="0">
                <a:latin typeface="Century Gothic" panose="020B0502020202020204" pitchFamily="34" charset="0"/>
              </a:rPr>
              <a:t> – arra az időszakra kell felosztani, amely alatt az eszközt várhatóan használni fogják.</a:t>
            </a:r>
            <a:br>
              <a:rPr lang="hu-HU" sz="2000" dirty="0">
                <a:latin typeface="Century Gothic" panose="020B0502020202020204" pitchFamily="34" charset="0"/>
              </a:rPr>
            </a:br>
            <a:r>
              <a:rPr lang="hu-HU" sz="2000" dirty="0">
                <a:latin typeface="Century Gothic" panose="020B0502020202020204" pitchFamily="34" charset="0"/>
              </a:rPr>
              <a:t>Ez az értékcsökkenés a vállalkozás költségeként jelenik meg, és a használat mértékét tükrözi</a:t>
            </a:r>
            <a:r>
              <a:rPr lang="hu-HU" sz="2000" dirty="0" smtClean="0">
                <a:latin typeface="Century Gothic" panose="020B0502020202020204" pitchFamily="34" charset="0"/>
              </a:rPr>
              <a:t>.</a:t>
            </a:r>
          </a:p>
          <a:p>
            <a:endParaRPr lang="hu-HU" sz="2000" b="1" dirty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Főkönyv</a:t>
            </a:r>
            <a:r>
              <a:rPr lang="hu-HU" sz="2000" dirty="0">
                <a:latin typeface="Century Gothic" panose="020B0502020202020204" pitchFamily="34" charset="0"/>
              </a:rPr>
              <a:t>: vállalkozás </a:t>
            </a:r>
            <a:r>
              <a:rPr lang="hu-HU" sz="2000" b="1" dirty="0">
                <a:latin typeface="Century Gothic" panose="020B0502020202020204" pitchFamily="34" charset="0"/>
              </a:rPr>
              <a:t>összes könyvelési adatának hivatalos nyilvántartása</a:t>
            </a:r>
            <a:r>
              <a:rPr lang="hu-HU" sz="2000" dirty="0" smtClean="0">
                <a:latin typeface="Century Gothic" panose="020B0502020202020204" pitchFamily="34" charset="0"/>
              </a:rPr>
              <a:t>. Minden </a:t>
            </a:r>
            <a:r>
              <a:rPr lang="hu-HU" sz="2000" dirty="0">
                <a:latin typeface="Century Gothic" panose="020B0502020202020204" pitchFamily="34" charset="0"/>
              </a:rPr>
              <a:t>bizonylat, számla, pénzmozgás itt jelenik </a:t>
            </a:r>
            <a:r>
              <a:rPr lang="hu-HU" sz="2000" dirty="0" smtClean="0">
                <a:latin typeface="Century Gothic" panose="020B0502020202020204" pitchFamily="34" charset="0"/>
              </a:rPr>
              <a:t>meg, ebből </a:t>
            </a:r>
            <a:r>
              <a:rPr lang="hu-HU" sz="2000" dirty="0">
                <a:latin typeface="Century Gothic" panose="020B0502020202020204" pitchFamily="34" charset="0"/>
              </a:rPr>
              <a:t>készül a mérleg, </a:t>
            </a:r>
            <a:r>
              <a:rPr lang="hu-HU" sz="2000" dirty="0" smtClean="0">
                <a:latin typeface="Century Gothic" panose="020B0502020202020204" pitchFamily="34" charset="0"/>
              </a:rPr>
              <a:t>eredménykimutatás. </a:t>
            </a:r>
            <a:r>
              <a:rPr lang="hu-HU" sz="2000" dirty="0">
                <a:latin typeface="Century Gothic" panose="020B0502020202020204" pitchFamily="34" charset="0"/>
              </a:rPr>
              <a:t>A könyvelés „központi </a:t>
            </a:r>
            <a:r>
              <a:rPr lang="hu-HU" sz="2000" dirty="0" smtClean="0">
                <a:latin typeface="Century Gothic" panose="020B0502020202020204" pitchFamily="34" charset="0"/>
              </a:rPr>
              <a:t>adatbázisa.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Főkönyvi kivonat</a:t>
            </a:r>
            <a:r>
              <a:rPr lang="hu-HU" sz="2000" dirty="0" smtClean="0">
                <a:latin typeface="Century Gothic" panose="020B0502020202020204" pitchFamily="34" charset="0"/>
              </a:rPr>
              <a:t>: </a:t>
            </a:r>
            <a:r>
              <a:rPr lang="hu-HU" sz="2000" dirty="0">
                <a:latin typeface="Century Gothic" panose="020B0502020202020204" pitchFamily="34" charset="0"/>
              </a:rPr>
              <a:t>főkönyvi kivonat a vállalkozás főkönyvi számláinak összesítése, amely áttekintést ad a cég pénzügyi tranzakcióiról</a:t>
            </a:r>
            <a:r>
              <a:rPr lang="hu-HU" sz="2000" dirty="0" smtClean="0">
                <a:latin typeface="Century Gothic" panose="020B0502020202020204" pitchFamily="34" charset="0"/>
              </a:rPr>
              <a:t>. Feladata</a:t>
            </a:r>
            <a:r>
              <a:rPr lang="hu-HU" sz="2000" dirty="0">
                <a:latin typeface="Century Gothic" panose="020B0502020202020204" pitchFamily="34" charset="0"/>
              </a:rPr>
              <a:t>, hogy rendezett formában mutassa meg, milyen gazdasági események történtek, és ezek hogyan jelentek meg az egyes főkönyvi számlákon</a:t>
            </a:r>
            <a:r>
              <a:rPr lang="hu-HU" sz="2000" dirty="0" smtClean="0">
                <a:latin typeface="Century Gothic" panose="020B0502020202020204" pitchFamily="34" charset="0"/>
              </a:rPr>
              <a:t>. A zárás alap dokumentuma is egyben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endParaRPr lang="hu-HU" sz="2000" dirty="0" smtClean="0"/>
          </a:p>
          <a:p>
            <a:endParaRPr lang="hu-HU" sz="2000" dirty="0"/>
          </a:p>
          <a:p>
            <a:endParaRPr lang="hu-HU" sz="2000" dirty="0" smtClean="0"/>
          </a:p>
          <a:p>
            <a:endParaRPr lang="hu-HU" sz="2000" dirty="0"/>
          </a:p>
          <a:p>
            <a:endParaRPr lang="hu-HU" sz="2000" dirty="0" smtClean="0"/>
          </a:p>
          <a:p>
            <a:endParaRPr lang="hu-HU" sz="2000" dirty="0"/>
          </a:p>
        </p:txBody>
      </p:sp>
    </p:spTree>
    <p:extLst>
      <p:ext uri="{BB962C8B-B14F-4D97-AF65-F5344CB8AC3E}">
        <p14:creationId xmlns:p14="http://schemas.microsoft.com/office/powerpoint/2010/main" val="315458418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792481" y="304800"/>
            <a:ext cx="1029353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hu-HU" sz="2000" dirty="0" smtClean="0">
              <a:latin typeface="Century Gothic" panose="020B0502020202020204" pitchFamily="34" charset="0"/>
            </a:endParaRPr>
          </a:p>
          <a:p>
            <a:endParaRPr lang="hu-HU" sz="2000" b="1" dirty="0">
              <a:latin typeface="Century Gothic" panose="020B0502020202020204" pitchFamily="34" charset="0"/>
            </a:endParaRPr>
          </a:p>
          <a:p>
            <a:endParaRPr lang="hu-HU" sz="2000" b="1" dirty="0">
              <a:latin typeface="Century Gothic" panose="020B0502020202020204" pitchFamily="34" charset="0"/>
            </a:endParaRP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endParaRPr lang="hu-HU" sz="2000" dirty="0" smtClean="0"/>
          </a:p>
          <a:p>
            <a:endParaRPr lang="hu-HU" sz="2000" dirty="0"/>
          </a:p>
          <a:p>
            <a:endParaRPr lang="hu-HU" sz="2000" dirty="0" smtClean="0"/>
          </a:p>
          <a:p>
            <a:endParaRPr lang="hu-HU" sz="2000" dirty="0"/>
          </a:p>
          <a:p>
            <a:endParaRPr lang="hu-HU" sz="2000" dirty="0" smtClean="0"/>
          </a:p>
          <a:p>
            <a:endParaRPr lang="hu-HU" sz="2000" dirty="0"/>
          </a:p>
        </p:txBody>
      </p:sp>
      <p:pic>
        <p:nvPicPr>
          <p:cNvPr id="3" name="Kép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6416" y="583549"/>
            <a:ext cx="6241858" cy="5744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267770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914401" y="905691"/>
            <a:ext cx="10293532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4800" b="1" dirty="0" smtClean="0">
                <a:latin typeface="Century Gothic" panose="020B0502020202020204" pitchFamily="34" charset="0"/>
              </a:rPr>
              <a:t>Fogalmak</a:t>
            </a:r>
          </a:p>
          <a:p>
            <a:endParaRPr lang="hu-HU" sz="2000" b="1" dirty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Iparűzési adó: </a:t>
            </a:r>
            <a:r>
              <a:rPr lang="hu-HU" sz="2000" dirty="0"/>
              <a:t>Adóköteles az önkormányzat illetékességi területén végzett vállalkozási </a:t>
            </a:r>
            <a:r>
              <a:rPr lang="hu-HU" sz="2000" dirty="0" smtClean="0"/>
              <a:t>tevékenység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dirty="0"/>
              <a:t>Az adóalap megállapítása Az általános szabályok szerint (</a:t>
            </a:r>
            <a:r>
              <a:rPr lang="hu-HU" sz="2000" dirty="0" err="1"/>
              <a:t>Htv</a:t>
            </a:r>
            <a:r>
              <a:rPr lang="hu-HU" sz="2000" dirty="0"/>
              <a:t>. 39. </a:t>
            </a:r>
            <a:r>
              <a:rPr lang="hu-HU" sz="2000" dirty="0" smtClean="0"/>
              <a:t>§) vagy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dirty="0"/>
              <a:t>Az egyszerűsített meghatározás (</a:t>
            </a:r>
            <a:r>
              <a:rPr lang="hu-HU" sz="2000" dirty="0" err="1"/>
              <a:t>Htv</a:t>
            </a:r>
            <a:r>
              <a:rPr lang="hu-HU" sz="2000" dirty="0"/>
              <a:t>. 39/A. </a:t>
            </a:r>
            <a:r>
              <a:rPr lang="hu-HU" sz="2000" dirty="0" smtClean="0"/>
              <a:t>§)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endParaRPr lang="hu-HU" sz="2000" dirty="0" smtClean="0"/>
          </a:p>
          <a:p>
            <a:endParaRPr lang="hu-HU" sz="2000" dirty="0"/>
          </a:p>
          <a:p>
            <a:endParaRPr lang="hu-HU" sz="2000" dirty="0" smtClean="0"/>
          </a:p>
          <a:p>
            <a:endParaRPr lang="hu-HU" sz="2000" dirty="0"/>
          </a:p>
          <a:p>
            <a:endParaRPr lang="hu-HU" sz="2000" dirty="0" smtClean="0"/>
          </a:p>
          <a:p>
            <a:endParaRPr lang="hu-HU" sz="2000" dirty="0"/>
          </a:p>
        </p:txBody>
      </p:sp>
      <p:graphicFrame>
        <p:nvGraphicFramePr>
          <p:cNvPr id="3" name="Táblázat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2432403"/>
              </p:ext>
            </p:extLst>
          </p:nvPr>
        </p:nvGraphicFramePr>
        <p:xfrm>
          <a:off x="2464593" y="3606800"/>
          <a:ext cx="6531293" cy="2560320"/>
        </p:xfrm>
        <a:graphic>
          <a:graphicData uri="http://schemas.openxmlformats.org/drawingml/2006/table">
            <a:tbl>
              <a:tblPr/>
              <a:tblGrid>
                <a:gridCol w="2479180">
                  <a:extLst>
                    <a:ext uri="{9D8B030D-6E8A-4147-A177-3AD203B41FA5}">
                      <a16:colId xmlns:a16="http://schemas.microsoft.com/office/drawing/2014/main" val="2148181597"/>
                    </a:ext>
                  </a:extLst>
                </a:gridCol>
                <a:gridCol w="2052984">
                  <a:extLst>
                    <a:ext uri="{9D8B030D-6E8A-4147-A177-3AD203B41FA5}">
                      <a16:colId xmlns:a16="http://schemas.microsoft.com/office/drawing/2014/main" val="1887431854"/>
                    </a:ext>
                  </a:extLst>
                </a:gridCol>
                <a:gridCol w="1999129">
                  <a:extLst>
                    <a:ext uri="{9D8B030D-6E8A-4147-A177-3AD203B41FA5}">
                      <a16:colId xmlns:a16="http://schemas.microsoft.com/office/drawing/2014/main" val="139469351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fontAlgn="t"/>
                      <a:r>
                        <a:rPr lang="hu-HU" b="1">
                          <a:solidFill>
                            <a:srgbClr val="0A6698"/>
                          </a:solidFill>
                          <a:effectLst/>
                        </a:rPr>
                        <a:t>Bevételi határok</a:t>
                      </a:r>
                      <a:endParaRPr lang="hu-HU" b="1">
                        <a:effectLst/>
                      </a:endParaRPr>
                    </a:p>
                  </a:txBody>
                  <a:tcPr marL="60960" marR="60960" marT="114300" marB="114300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7620" cap="flat" cmpd="sng" algn="ctr">
                      <a:solidFill>
                        <a:srgbClr val="DADB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hu-HU" b="1" dirty="0">
                          <a:solidFill>
                            <a:srgbClr val="0A6698"/>
                          </a:solidFill>
                          <a:effectLst/>
                        </a:rPr>
                        <a:t>Adóalap</a:t>
                      </a:r>
                      <a:endParaRPr lang="hu-HU" b="1" dirty="0">
                        <a:effectLst/>
                      </a:endParaRPr>
                    </a:p>
                  </a:txBody>
                  <a:tcPr marL="60960" marR="60960" marT="114300" marB="114300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7620" cap="flat" cmpd="sng" algn="ctr">
                      <a:solidFill>
                        <a:srgbClr val="DADB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hu-HU" b="1" dirty="0">
                          <a:solidFill>
                            <a:srgbClr val="0A6698"/>
                          </a:solidFill>
                          <a:effectLst/>
                        </a:rPr>
                        <a:t>Adó ( </a:t>
                      </a:r>
                      <a:r>
                        <a:rPr lang="hu-HU" b="1" i="1" dirty="0" err="1">
                          <a:solidFill>
                            <a:srgbClr val="0A6698"/>
                          </a:solidFill>
                          <a:effectLst/>
                        </a:rPr>
                        <a:t>max</a:t>
                      </a:r>
                      <a:r>
                        <a:rPr lang="hu-HU" b="1" i="1" dirty="0">
                          <a:solidFill>
                            <a:srgbClr val="0A6698"/>
                          </a:solidFill>
                          <a:effectLst/>
                        </a:rPr>
                        <a:t> 2%</a:t>
                      </a:r>
                      <a:r>
                        <a:rPr lang="hu-HU" b="1" dirty="0">
                          <a:solidFill>
                            <a:srgbClr val="0A6698"/>
                          </a:solidFill>
                          <a:effectLst/>
                        </a:rPr>
                        <a:t>)</a:t>
                      </a:r>
                      <a:endParaRPr lang="hu-HU" b="1" dirty="0">
                        <a:effectLst/>
                      </a:endParaRPr>
                    </a:p>
                  </a:txBody>
                  <a:tcPr marL="60960" marR="60960" marT="114300" marB="114300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7620" cap="flat" cmpd="sng" algn="ctr">
                      <a:solidFill>
                        <a:srgbClr val="DADB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889883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t"/>
                      <a:r>
                        <a:rPr lang="hu-HU" b="1">
                          <a:effectLst/>
                        </a:rPr>
                        <a:t>0  </a:t>
                      </a:r>
                      <a:r>
                        <a:rPr lang="hu-HU" b="1">
                          <a:solidFill>
                            <a:srgbClr val="0A6698"/>
                          </a:solidFill>
                          <a:effectLst/>
                        </a:rPr>
                        <a:t>&lt;</a:t>
                      </a:r>
                      <a:r>
                        <a:rPr lang="hu-HU" b="1">
                          <a:effectLst/>
                        </a:rPr>
                        <a:t> 12 000 000 Ft</a:t>
                      </a:r>
                    </a:p>
                  </a:txBody>
                  <a:tcPr marL="60960" marR="60960" marT="114300" marB="114300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ADB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ADB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hu-HU" b="1">
                          <a:effectLst/>
                        </a:rPr>
                        <a:t>2 500 000 Ft</a:t>
                      </a:r>
                    </a:p>
                  </a:txBody>
                  <a:tcPr marL="60960" marR="60960" marT="114300" marB="114300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ADB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ADB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hu-HU" b="1">
                          <a:effectLst/>
                        </a:rPr>
                        <a:t>50 000 Ft</a:t>
                      </a:r>
                    </a:p>
                  </a:txBody>
                  <a:tcPr marL="60960" marR="60960" marT="114300" marB="114300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ADB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ADB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091538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t"/>
                      <a:r>
                        <a:rPr lang="hu-HU" b="1">
                          <a:effectLst/>
                        </a:rPr>
                        <a:t>12 000 000 </a:t>
                      </a:r>
                      <a:r>
                        <a:rPr lang="hu-HU" b="1">
                          <a:solidFill>
                            <a:srgbClr val="0A6698"/>
                          </a:solidFill>
                          <a:effectLst/>
                        </a:rPr>
                        <a:t>&lt;</a:t>
                      </a:r>
                      <a:r>
                        <a:rPr lang="hu-HU" b="1">
                          <a:effectLst/>
                        </a:rPr>
                        <a:t> 18 000 000 Ft</a:t>
                      </a:r>
                    </a:p>
                  </a:txBody>
                  <a:tcPr marL="60960" marR="60960" marT="114300" marB="114300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ADB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ADB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hu-HU" b="1">
                          <a:effectLst/>
                        </a:rPr>
                        <a:t>6 000 000 Ft</a:t>
                      </a:r>
                    </a:p>
                  </a:txBody>
                  <a:tcPr marL="60960" marR="60960" marT="114300" marB="114300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ADB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ADB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hu-HU" b="1">
                          <a:effectLst/>
                        </a:rPr>
                        <a:t>120 000 Ft</a:t>
                      </a:r>
                    </a:p>
                  </a:txBody>
                  <a:tcPr marL="60960" marR="60960" marT="114300" marB="114300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ADB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ADB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016977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t"/>
                      <a:r>
                        <a:rPr lang="hu-HU" b="1">
                          <a:effectLst/>
                        </a:rPr>
                        <a:t>18 000 000 </a:t>
                      </a:r>
                      <a:r>
                        <a:rPr lang="hu-HU" b="1">
                          <a:solidFill>
                            <a:srgbClr val="0A6698"/>
                          </a:solidFill>
                          <a:effectLst/>
                        </a:rPr>
                        <a:t>&lt;</a:t>
                      </a:r>
                      <a:r>
                        <a:rPr lang="hu-HU" b="1">
                          <a:effectLst/>
                        </a:rPr>
                        <a:t> 25 000 000 Ft</a:t>
                      </a:r>
                    </a:p>
                  </a:txBody>
                  <a:tcPr marL="60960" marR="60960" marT="114300" marB="114300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ADB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ADB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hu-HU" b="1">
                          <a:effectLst/>
                        </a:rPr>
                        <a:t>8 500 000 Ft</a:t>
                      </a:r>
                    </a:p>
                  </a:txBody>
                  <a:tcPr marL="60960" marR="60960" marT="114300" marB="114300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ADB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ADB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hu-HU" b="1" dirty="0">
                          <a:effectLst/>
                        </a:rPr>
                        <a:t>170 000 Ft</a:t>
                      </a:r>
                    </a:p>
                  </a:txBody>
                  <a:tcPr marL="60960" marR="60960" marT="114300" marB="114300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ADB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ADB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9380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4065721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844733" y="792480"/>
            <a:ext cx="10293532" cy="79714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hu-HU" sz="2000" b="1" dirty="0" smtClean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Beszámoló</a:t>
            </a:r>
            <a:r>
              <a:rPr lang="hu-HU" sz="2000" dirty="0" smtClean="0">
                <a:latin typeface="Century Gothic" panose="020B0502020202020204" pitchFamily="34" charset="0"/>
              </a:rPr>
              <a:t>:  Olyan </a:t>
            </a:r>
            <a:r>
              <a:rPr lang="hu-HU" sz="2000" dirty="0">
                <a:latin typeface="Century Gothic" panose="020B0502020202020204" pitchFamily="34" charset="0"/>
              </a:rPr>
              <a:t>hivatalos pénzügyi dokumentum, amely egy vállalkozás adott üzleti évének gazdálkodását mutatja be.</a:t>
            </a:r>
          </a:p>
          <a:p>
            <a:endParaRPr lang="hu-HU" sz="2000" b="1" dirty="0" smtClean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Fő </a:t>
            </a:r>
            <a:r>
              <a:rPr lang="hu-HU" sz="2000" b="1" dirty="0">
                <a:latin typeface="Century Gothic" panose="020B0502020202020204" pitchFamily="34" charset="0"/>
              </a:rPr>
              <a:t>részei</a:t>
            </a:r>
            <a:r>
              <a:rPr lang="hu-HU" sz="2000" b="1" dirty="0" smtClean="0">
                <a:latin typeface="Century Gothic" panose="020B0502020202020204" pitchFamily="34" charset="0"/>
              </a:rPr>
              <a:t>: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b="1" dirty="0">
                <a:latin typeface="Century Gothic" panose="020B0502020202020204" pitchFamily="34" charset="0"/>
              </a:rPr>
              <a:t>Mérleg</a:t>
            </a:r>
            <a:r>
              <a:rPr lang="hu-HU" sz="2000" dirty="0">
                <a:latin typeface="Century Gothic" panose="020B0502020202020204" pitchFamily="34" charset="0"/>
              </a:rPr>
              <a:t> – a vállalkozás eszközeinek, forrásainak és saját tőkéjének áttekintése.</a:t>
            </a:r>
          </a:p>
          <a:p>
            <a:endParaRPr lang="hu-HU" sz="2000" b="1" dirty="0" smtClean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Eredménykimutatás</a:t>
            </a:r>
            <a:r>
              <a:rPr lang="hu-HU" sz="2000" dirty="0" smtClean="0">
                <a:latin typeface="Century Gothic" panose="020B0502020202020204" pitchFamily="34" charset="0"/>
              </a:rPr>
              <a:t> </a:t>
            </a:r>
            <a:r>
              <a:rPr lang="hu-HU" sz="2000" dirty="0">
                <a:latin typeface="Century Gothic" panose="020B0502020202020204" pitchFamily="34" charset="0"/>
              </a:rPr>
              <a:t>– az adott év bevételeinek és kiadásainak, valamint nyereségének vagy veszteségének bemutatása.</a:t>
            </a:r>
          </a:p>
          <a:p>
            <a:endParaRPr lang="hu-HU" sz="2000" b="1" dirty="0" smtClean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Eredmény </a:t>
            </a:r>
            <a:r>
              <a:rPr lang="hu-HU" sz="2000" b="1" dirty="0">
                <a:latin typeface="Century Gothic" panose="020B0502020202020204" pitchFamily="34" charset="0"/>
              </a:rPr>
              <a:t>felhasználása</a:t>
            </a:r>
            <a:r>
              <a:rPr lang="hu-HU" sz="2000" dirty="0">
                <a:latin typeface="Century Gothic" panose="020B0502020202020204" pitchFamily="34" charset="0"/>
              </a:rPr>
              <a:t> – a nyereség </a:t>
            </a:r>
            <a:r>
              <a:rPr lang="hu-HU" sz="2000" dirty="0" smtClean="0">
                <a:latin typeface="Century Gothic" panose="020B0502020202020204" pitchFamily="34" charset="0"/>
              </a:rPr>
              <a:t>felosztása vagy veszteség, </a:t>
            </a:r>
            <a:r>
              <a:rPr lang="hu-HU" sz="2000" dirty="0">
                <a:latin typeface="Century Gothic" panose="020B0502020202020204" pitchFamily="34" charset="0"/>
              </a:rPr>
              <a:t>például osztalékfizetés vagy tartalék képzése.</a:t>
            </a:r>
          </a:p>
          <a:p>
            <a:endParaRPr lang="hu-HU" sz="2000" b="1" dirty="0" smtClean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Kiegészítő </a:t>
            </a:r>
            <a:r>
              <a:rPr lang="hu-HU" sz="2000" b="1" dirty="0">
                <a:latin typeface="Century Gothic" panose="020B0502020202020204" pitchFamily="34" charset="0"/>
              </a:rPr>
              <a:t>melléklet</a:t>
            </a:r>
            <a:r>
              <a:rPr lang="hu-HU" sz="2000" dirty="0">
                <a:latin typeface="Century Gothic" panose="020B0502020202020204" pitchFamily="34" charset="0"/>
              </a:rPr>
              <a:t> – részletes magyarázatok, kiegészítések a mérleghez és eredménykimutatáshoz, valamint fontos pénzügyi információk.</a:t>
            </a:r>
          </a:p>
          <a:p>
            <a:endParaRPr lang="hu-HU" sz="2000" dirty="0" smtClean="0">
              <a:latin typeface="Century Gothic" panose="020B0502020202020204" pitchFamily="34" charset="0"/>
            </a:endParaRPr>
          </a:p>
          <a:p>
            <a:r>
              <a:rPr lang="hu-HU" sz="1600" dirty="0">
                <a:latin typeface="Century Gothic" panose="020B0502020202020204" pitchFamily="34" charset="0"/>
              </a:rPr>
              <a:t>https://e-beszamolo.im.gov.hu/oldal/kezdolap</a:t>
            </a:r>
          </a:p>
          <a:p>
            <a:endParaRPr lang="hu-HU" sz="1600" dirty="0">
              <a:latin typeface="Century Gothic" panose="020B0502020202020204" pitchFamily="34" charset="0"/>
            </a:endParaRP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endParaRPr lang="hu-HU" sz="2000" dirty="0" smtClean="0"/>
          </a:p>
          <a:p>
            <a:endParaRPr lang="hu-HU" sz="2000" dirty="0"/>
          </a:p>
          <a:p>
            <a:endParaRPr lang="hu-HU" sz="2000" dirty="0" smtClean="0"/>
          </a:p>
          <a:p>
            <a:endParaRPr lang="hu-HU" sz="2000" dirty="0"/>
          </a:p>
          <a:p>
            <a:endParaRPr lang="hu-HU" sz="2000" dirty="0" smtClean="0"/>
          </a:p>
          <a:p>
            <a:endParaRPr lang="hu-HU" sz="2000" dirty="0"/>
          </a:p>
        </p:txBody>
      </p:sp>
    </p:spTree>
    <p:extLst>
      <p:ext uri="{BB962C8B-B14F-4D97-AF65-F5344CB8AC3E}">
        <p14:creationId xmlns:p14="http://schemas.microsoft.com/office/powerpoint/2010/main" val="312437347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844733" y="792480"/>
            <a:ext cx="1029353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000" b="1" dirty="0" smtClean="0">
                <a:latin typeface="Century Gothic" panose="020B0502020202020204" pitchFamily="34" charset="0"/>
              </a:rPr>
              <a:t>Eredménykimutatás</a:t>
            </a:r>
          </a:p>
          <a:p>
            <a:endParaRPr lang="hu-HU" sz="2000" b="1" dirty="0">
              <a:latin typeface="Century Gothic" panose="020B0502020202020204" pitchFamily="34" charset="0"/>
            </a:endParaRPr>
          </a:p>
          <a:p>
            <a:endParaRPr lang="hu-HU" sz="1600" dirty="0">
              <a:latin typeface="Century Gothic" panose="020B0502020202020204" pitchFamily="34" charset="0"/>
            </a:endParaRP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endParaRPr lang="hu-HU" sz="2000" dirty="0" smtClean="0"/>
          </a:p>
          <a:p>
            <a:endParaRPr lang="hu-HU" sz="2000" dirty="0"/>
          </a:p>
          <a:p>
            <a:endParaRPr lang="hu-HU" sz="2000" dirty="0" smtClean="0"/>
          </a:p>
          <a:p>
            <a:endParaRPr lang="hu-HU" sz="2000" dirty="0"/>
          </a:p>
          <a:p>
            <a:endParaRPr lang="hu-HU" sz="2000" dirty="0" smtClean="0"/>
          </a:p>
          <a:p>
            <a:endParaRPr lang="hu-HU" sz="2000" dirty="0"/>
          </a:p>
        </p:txBody>
      </p:sp>
      <p:pic>
        <p:nvPicPr>
          <p:cNvPr id="3" name="Kép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7822" y="1109568"/>
            <a:ext cx="8048623" cy="4619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10166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844733" y="792480"/>
            <a:ext cx="1029353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000" b="1" dirty="0" smtClean="0">
                <a:latin typeface="Century Gothic" panose="020B0502020202020204" pitchFamily="34" charset="0"/>
              </a:rPr>
              <a:t>Mérleg</a:t>
            </a:r>
          </a:p>
          <a:p>
            <a:endParaRPr lang="hu-HU" sz="2000" b="1" dirty="0">
              <a:latin typeface="Century Gothic" panose="020B0502020202020204" pitchFamily="34" charset="0"/>
            </a:endParaRPr>
          </a:p>
          <a:p>
            <a:endParaRPr lang="hu-HU" sz="1600" dirty="0">
              <a:latin typeface="Century Gothic" panose="020B0502020202020204" pitchFamily="34" charset="0"/>
            </a:endParaRP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endParaRPr lang="hu-HU" sz="2000" dirty="0" smtClean="0"/>
          </a:p>
          <a:p>
            <a:endParaRPr lang="hu-HU" sz="2000" dirty="0"/>
          </a:p>
          <a:p>
            <a:endParaRPr lang="hu-HU" sz="2000" dirty="0" smtClean="0"/>
          </a:p>
          <a:p>
            <a:endParaRPr lang="hu-HU" sz="2000" dirty="0"/>
          </a:p>
          <a:p>
            <a:endParaRPr lang="hu-HU" sz="2000" dirty="0" smtClean="0"/>
          </a:p>
          <a:p>
            <a:endParaRPr lang="hu-HU" sz="2000" dirty="0"/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4214" y="792480"/>
            <a:ext cx="5925982" cy="5042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153642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844733" y="792480"/>
            <a:ext cx="10293532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hu-HU" sz="2000" b="1" dirty="0" smtClean="0">
                <a:latin typeface="Century Gothic" panose="020B0502020202020204" pitchFamily="34" charset="0"/>
              </a:rPr>
              <a:t>Házi pénztár: </a:t>
            </a:r>
            <a:r>
              <a:rPr lang="hu-HU" sz="2000" dirty="0">
                <a:latin typeface="Century Gothic" panose="020B0502020202020204" pitchFamily="34" charset="0"/>
              </a:rPr>
              <a:t>olyan pénzügyi nyilvántartás, amely a vállalkozás vagy szervezet készpénzforgalmát és készpénzállományát követi nyomon. Ide kerül minden bejövő és kimenő készpénzes tranzakció, valamint azok a fizetőeszközök is, amelyek a készpénzt helyettesítik, például a csekkek vagy az utalványok.</a:t>
            </a:r>
          </a:p>
          <a:p>
            <a:endParaRPr lang="hu-HU" sz="2000" b="1" dirty="0" smtClean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Készpénzfizetési </a:t>
            </a:r>
            <a:r>
              <a:rPr lang="hu-HU" sz="2000" b="1" dirty="0">
                <a:latin typeface="Century Gothic" panose="020B0502020202020204" pitchFamily="34" charset="0"/>
              </a:rPr>
              <a:t>korlát: </a:t>
            </a:r>
            <a:r>
              <a:rPr lang="hu-HU" sz="2000" dirty="0">
                <a:latin typeface="Century Gothic" panose="020B0502020202020204" pitchFamily="34" charset="0"/>
              </a:rPr>
              <a:t>gazdasági folyamatok átláthatósága érdekében az Art. 114. § kimondja, hogy a pénzforgalmi számla nyitására kötelezett adózók egymás között szerződésenként és havonta legfeljebb 1,5 millió forintot fizethetnek ki készpénzben. </a:t>
            </a:r>
            <a:endParaRPr lang="hu-HU" sz="2000" b="1" dirty="0">
              <a:latin typeface="Century Gothic" panose="020B0502020202020204" pitchFamily="34" charset="0"/>
            </a:endParaRPr>
          </a:p>
          <a:p>
            <a:endParaRPr lang="hu-HU" sz="2000" b="1" dirty="0" smtClean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Tagi kölcsön: </a:t>
            </a:r>
            <a:r>
              <a:rPr lang="hu-HU" sz="2000" dirty="0">
                <a:latin typeface="Century Gothic" panose="020B0502020202020204" pitchFamily="34" charset="0"/>
              </a:rPr>
              <a:t>a gazdasági társaság tulajdonosai vagy tagjai saját pénzeszközeikből nyújtanak kölcsönt a vállalkozás számára, hogy biztosítsák a működéshez szükséges forrásokat. Ilyenkor tehát nem banki vagy külső finanszírozást vesz igénybe a cég, hanem a tulajdonosok magánvagyonukból pótolják a szükséges tőkét</a:t>
            </a:r>
            <a:r>
              <a:rPr lang="hu-HU" sz="2000" dirty="0" smtClean="0">
                <a:latin typeface="Century Gothic" panose="020B0502020202020204" pitchFamily="34" charset="0"/>
              </a:rPr>
              <a:t>.  (szerződés)</a:t>
            </a:r>
            <a:endParaRPr lang="hu-HU" sz="2000" b="1" dirty="0" smtClean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 </a:t>
            </a:r>
            <a:endParaRPr lang="hu-HU" sz="2000" b="1" dirty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Tag számára nyújtott kölcsön: </a:t>
            </a:r>
            <a:r>
              <a:rPr lang="hu-HU" sz="2000" dirty="0">
                <a:latin typeface="Century Gothic" panose="020B0502020202020204" pitchFamily="34" charset="0"/>
              </a:rPr>
              <a:t>a gazdasági szervezet biztosít hitelt a tagok részére.</a:t>
            </a:r>
            <a:endParaRPr lang="hu-HU" sz="2000" b="1" dirty="0">
              <a:latin typeface="Century Gothic" panose="020B0502020202020204" pitchFamily="34" charset="0"/>
            </a:endParaRP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endParaRPr lang="hu-HU" sz="2000" dirty="0" smtClean="0"/>
          </a:p>
          <a:p>
            <a:endParaRPr lang="hu-HU" sz="2000" dirty="0"/>
          </a:p>
          <a:p>
            <a:endParaRPr lang="hu-HU" sz="2000" dirty="0" smtClean="0"/>
          </a:p>
          <a:p>
            <a:endParaRPr lang="hu-HU" sz="2000" dirty="0"/>
          </a:p>
          <a:p>
            <a:endParaRPr lang="hu-HU" sz="2000" dirty="0" smtClean="0"/>
          </a:p>
          <a:p>
            <a:endParaRPr lang="hu-HU" sz="2000" dirty="0"/>
          </a:p>
        </p:txBody>
      </p:sp>
    </p:spTree>
    <p:extLst>
      <p:ext uri="{BB962C8B-B14F-4D97-AF65-F5344CB8AC3E}">
        <p14:creationId xmlns:p14="http://schemas.microsoft.com/office/powerpoint/2010/main" val="335871103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844733" y="792480"/>
            <a:ext cx="10293532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hu-HU" sz="2400" b="1" dirty="0" smtClean="0">
                <a:latin typeface="Century Gothic" panose="020B0502020202020204" pitchFamily="34" charset="0"/>
              </a:rPr>
              <a:t>Kapcsolt </a:t>
            </a:r>
            <a:r>
              <a:rPr lang="hu-HU" sz="2400" b="1" dirty="0">
                <a:latin typeface="Century Gothic" panose="020B0502020202020204" pitchFamily="34" charset="0"/>
              </a:rPr>
              <a:t>vállalkozás</a:t>
            </a:r>
            <a:r>
              <a:rPr lang="hu-HU" sz="2400" dirty="0">
                <a:latin typeface="Century Gothic" panose="020B0502020202020204" pitchFamily="34" charset="0"/>
              </a:rPr>
              <a:t> </a:t>
            </a:r>
            <a:endParaRPr lang="hu-HU" sz="2400" dirty="0" smtClean="0">
              <a:latin typeface="Century Gothic" panose="020B0502020202020204" pitchFamily="34" charset="0"/>
            </a:endParaRPr>
          </a:p>
          <a:p>
            <a:pPr algn="just"/>
            <a:endParaRPr lang="hu-HU" sz="2000" dirty="0" smtClean="0">
              <a:latin typeface="Century Gothic" panose="020B0502020202020204" pitchFamily="34" charset="0"/>
            </a:endParaRPr>
          </a:p>
          <a:p>
            <a:pPr algn="just"/>
            <a:r>
              <a:rPr lang="hu-HU" sz="2000" dirty="0" smtClean="0">
                <a:latin typeface="Century Gothic" panose="020B0502020202020204" pitchFamily="34" charset="0"/>
              </a:rPr>
              <a:t>A kapcsolt vállalkozás fogalmát </a:t>
            </a:r>
            <a:r>
              <a:rPr lang="hu-HU" sz="2000" dirty="0">
                <a:latin typeface="Century Gothic" panose="020B0502020202020204" pitchFamily="34" charset="0"/>
              </a:rPr>
              <a:t>több jogszabály is meghatározza, de mindegyik lényege a </a:t>
            </a:r>
            <a:r>
              <a:rPr lang="hu-HU" sz="2000" b="1" dirty="0">
                <a:latin typeface="Century Gothic" panose="020B0502020202020204" pitchFamily="34" charset="0"/>
              </a:rPr>
              <a:t>többségi befolyáson</a:t>
            </a:r>
            <a:r>
              <a:rPr lang="hu-HU" sz="2000" dirty="0">
                <a:latin typeface="Century Gothic" panose="020B0502020202020204" pitchFamily="34" charset="0"/>
              </a:rPr>
              <a:t>, a </a:t>
            </a:r>
            <a:r>
              <a:rPr lang="hu-HU" sz="2000" b="1" dirty="0">
                <a:latin typeface="Century Gothic" panose="020B0502020202020204" pitchFamily="34" charset="0"/>
              </a:rPr>
              <a:t>közös irányításon</a:t>
            </a:r>
            <a:r>
              <a:rPr lang="hu-HU" sz="2000" dirty="0">
                <a:latin typeface="Century Gothic" panose="020B0502020202020204" pitchFamily="34" charset="0"/>
              </a:rPr>
              <a:t> vagy a </a:t>
            </a:r>
            <a:r>
              <a:rPr lang="hu-HU" sz="2000" b="1" dirty="0">
                <a:latin typeface="Century Gothic" panose="020B0502020202020204" pitchFamily="34" charset="0"/>
              </a:rPr>
              <a:t>telephely–anyavállalat viszonyon</a:t>
            </a:r>
            <a:r>
              <a:rPr lang="hu-HU" sz="2000" dirty="0">
                <a:latin typeface="Century Gothic" panose="020B0502020202020204" pitchFamily="34" charset="0"/>
              </a:rPr>
              <a:t> alapul. Kapcsoltnak minősül például, ha egy cég közvetlenül vagy közvetve irányít egy másikat, ha ugyanaz a személy gyakorol többségi befolyást több vállalkozásban, vagy ha az ügyvezetés egyezik. </a:t>
            </a:r>
            <a:endParaRPr lang="hu-HU" sz="2000" dirty="0" smtClean="0">
              <a:latin typeface="Century Gothic" panose="020B0502020202020204" pitchFamily="34" charset="0"/>
            </a:endParaRPr>
          </a:p>
          <a:p>
            <a:pPr algn="just"/>
            <a:endParaRPr lang="hu-HU" sz="2000" dirty="0">
              <a:latin typeface="Century Gothic" panose="020B0502020202020204" pitchFamily="34" charset="0"/>
            </a:endParaRPr>
          </a:p>
          <a:p>
            <a:pPr algn="just"/>
            <a:r>
              <a:rPr lang="hu-HU" sz="2000" dirty="0" smtClean="0">
                <a:latin typeface="Century Gothic" panose="020B0502020202020204" pitchFamily="34" charset="0"/>
              </a:rPr>
              <a:t>A </a:t>
            </a:r>
            <a:r>
              <a:rPr lang="hu-HU" sz="2000" dirty="0">
                <a:latin typeface="Century Gothic" panose="020B0502020202020204" pitchFamily="34" charset="0"/>
              </a:rPr>
              <a:t>kapcsolt vállalkozási viszony többek között jelent adózási és </a:t>
            </a:r>
            <a:r>
              <a:rPr lang="hu-HU" sz="2000" b="1" dirty="0">
                <a:latin typeface="Century Gothic" panose="020B0502020202020204" pitchFamily="34" charset="0"/>
              </a:rPr>
              <a:t>NAV-bejelentési kötelezettséget</a:t>
            </a:r>
            <a:r>
              <a:rPr lang="hu-HU" sz="2000" dirty="0">
                <a:latin typeface="Century Gothic" panose="020B0502020202020204" pitchFamily="34" charset="0"/>
              </a:rPr>
              <a:t>: 15 napon belül be kell jelenteni a kapcsolt felet, a viszony megszűnését, illetve az 1 millió forint feletti készpénzes ügyleteket.</a:t>
            </a:r>
          </a:p>
          <a:p>
            <a:endParaRPr lang="hu-HU" sz="2000" dirty="0" smtClean="0">
              <a:latin typeface="Century Gothic" panose="020B0502020202020204" pitchFamily="34" charset="0"/>
            </a:endParaRPr>
          </a:p>
          <a:p>
            <a:endParaRPr lang="hu-HU" sz="2000" dirty="0"/>
          </a:p>
          <a:p>
            <a:endParaRPr lang="hu-HU" sz="2000" dirty="0" smtClean="0"/>
          </a:p>
          <a:p>
            <a:endParaRPr lang="hu-HU" sz="2000" dirty="0"/>
          </a:p>
          <a:p>
            <a:endParaRPr lang="hu-HU" sz="2000" dirty="0" smtClean="0"/>
          </a:p>
          <a:p>
            <a:endParaRPr lang="hu-HU" sz="2000" dirty="0"/>
          </a:p>
        </p:txBody>
      </p:sp>
    </p:spTree>
    <p:extLst>
      <p:ext uri="{BB962C8B-B14F-4D97-AF65-F5344CB8AC3E}">
        <p14:creationId xmlns:p14="http://schemas.microsoft.com/office/powerpoint/2010/main" val="222336017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870859" y="478972"/>
            <a:ext cx="10293532" cy="8463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hu-HU" sz="2000" b="1" dirty="0" smtClean="0">
                <a:latin typeface="Century Gothic" panose="020B0502020202020204" pitchFamily="34" charset="0"/>
              </a:rPr>
              <a:t>Köztartozásmentes </a:t>
            </a:r>
            <a:r>
              <a:rPr lang="hu-HU" sz="2000" b="1" dirty="0">
                <a:latin typeface="Century Gothic" panose="020B0502020202020204" pitchFamily="34" charset="0"/>
              </a:rPr>
              <a:t>Adózói </a:t>
            </a:r>
            <a:r>
              <a:rPr lang="hu-HU" sz="2000" b="1" dirty="0" smtClean="0">
                <a:latin typeface="Century Gothic" panose="020B0502020202020204" pitchFamily="34" charset="0"/>
              </a:rPr>
              <a:t>Adatbázis (KOMA): </a:t>
            </a:r>
            <a:r>
              <a:rPr lang="hu-HU" sz="2000" dirty="0">
                <a:latin typeface="Century Gothic" panose="020B0502020202020204" pitchFamily="34" charset="0"/>
              </a:rPr>
              <a:t>akkor az minden olyan eljárásban </a:t>
            </a:r>
            <a:r>
              <a:rPr lang="hu-HU" sz="2000" b="1" dirty="0">
                <a:latin typeface="Century Gothic" panose="020B0502020202020204" pitchFamily="34" charset="0"/>
              </a:rPr>
              <a:t>helyettesíti a nemleges </a:t>
            </a:r>
            <a:r>
              <a:rPr lang="hu-HU" sz="2000" b="1" dirty="0" smtClean="0">
                <a:latin typeface="Century Gothic" panose="020B0502020202020204" pitchFamily="34" charset="0"/>
              </a:rPr>
              <a:t>adóigazolást</a:t>
            </a:r>
          </a:p>
          <a:p>
            <a:pPr algn="just"/>
            <a:endParaRPr lang="hu-HU" sz="2000" b="1" dirty="0">
              <a:latin typeface="Century Gothic" panose="020B0502020202020204" pitchFamily="34" charset="0"/>
            </a:endParaRPr>
          </a:p>
          <a:p>
            <a:r>
              <a:rPr lang="hu-HU" b="1" dirty="0">
                <a:latin typeface="Century Gothic" panose="020B0502020202020204" pitchFamily="34" charset="0"/>
              </a:rPr>
              <a:t>Az adatbázisba kerülés feltételei</a:t>
            </a:r>
            <a:r>
              <a:rPr lang="hu-HU" b="1" dirty="0" smtClean="0">
                <a:latin typeface="Century Gothic" panose="020B0502020202020204" pitchFamily="34" charset="0"/>
              </a:rPr>
              <a:t>:</a:t>
            </a:r>
          </a:p>
          <a:p>
            <a:r>
              <a:rPr lang="hu-HU" dirty="0" smtClean="0">
                <a:latin typeface="Century Gothic" panose="020B0502020202020204" pitchFamily="34" charset="0"/>
              </a:rPr>
              <a:t>nem </a:t>
            </a:r>
            <a:r>
              <a:rPr lang="hu-HU" dirty="0">
                <a:latin typeface="Century Gothic" panose="020B0502020202020204" pitchFamily="34" charset="0"/>
              </a:rPr>
              <a:t>lehet a NAV-</a:t>
            </a:r>
            <a:r>
              <a:rPr lang="hu-HU" dirty="0" err="1">
                <a:latin typeface="Century Gothic" panose="020B0502020202020204" pitchFamily="34" charset="0"/>
              </a:rPr>
              <a:t>nál</a:t>
            </a:r>
            <a:r>
              <a:rPr lang="hu-HU" dirty="0">
                <a:latin typeface="Century Gothic" panose="020B0502020202020204" pitchFamily="34" charset="0"/>
              </a:rPr>
              <a:t> nyilvántartott 5 000 forintot meghaladó nettó adótartozása, valamint 30 000 forintot meghaladó, adótartozásnak nem minősülő köztartozása;</a:t>
            </a:r>
          </a:p>
          <a:p>
            <a:r>
              <a:rPr lang="hu-HU" dirty="0">
                <a:latin typeface="Century Gothic" panose="020B0502020202020204" pitchFamily="34" charset="0"/>
              </a:rPr>
              <a:t>a kérelemben megtett nyilatkozata alapján az esedékes bevallási és befizetési kötelezettségének maradéktalanul eleget tesz vagy tett;</a:t>
            </a:r>
          </a:p>
          <a:p>
            <a:r>
              <a:rPr lang="hu-HU" dirty="0">
                <a:latin typeface="Century Gothic" panose="020B0502020202020204" pitchFamily="34" charset="0"/>
              </a:rPr>
              <a:t>nem áll csődeljárás, végelszámolás, kényszertörlési, illetve felszámolási eljárás alatt;</a:t>
            </a:r>
          </a:p>
          <a:p>
            <a:r>
              <a:rPr lang="hu-HU" dirty="0">
                <a:latin typeface="Century Gothic" panose="020B0502020202020204" pitchFamily="34" charset="0"/>
              </a:rPr>
              <a:t>ha csoportos áfaalany, nincs áfatartozása;</a:t>
            </a:r>
          </a:p>
          <a:p>
            <a:r>
              <a:rPr lang="hu-HU" dirty="0">
                <a:latin typeface="Century Gothic" panose="020B0502020202020204" pitchFamily="34" charset="0"/>
              </a:rPr>
              <a:t>ha csoportos társaságiadó-alany, nincs társaságiadó-tartozása;</a:t>
            </a:r>
          </a:p>
          <a:p>
            <a:r>
              <a:rPr lang="hu-HU" dirty="0">
                <a:latin typeface="Century Gothic" panose="020B0502020202020204" pitchFamily="34" charset="0"/>
              </a:rPr>
              <a:t>adó megfizetésére kötelezettként lejárt esedékességű tartozása nincs.</a:t>
            </a:r>
          </a:p>
          <a:p>
            <a:r>
              <a:rPr lang="hu-HU" dirty="0">
                <a:latin typeface="Century Gothic" panose="020B0502020202020204" pitchFamily="34" charset="0"/>
              </a:rPr>
              <a:t>A NAV </a:t>
            </a:r>
            <a:r>
              <a:rPr lang="hu-HU" b="1" dirty="0">
                <a:latin typeface="Century Gothic" panose="020B0502020202020204" pitchFamily="34" charset="0"/>
              </a:rPr>
              <a:t>minden hónap utolsó napjára vonatkozóan vizsgálja</a:t>
            </a:r>
            <a:r>
              <a:rPr lang="hu-HU" dirty="0">
                <a:latin typeface="Century Gothic" panose="020B0502020202020204" pitchFamily="34" charset="0"/>
              </a:rPr>
              <a:t>, hogy az adózó megfelel-e a feltételeknek.</a:t>
            </a:r>
          </a:p>
          <a:p>
            <a:r>
              <a:rPr lang="hu-HU" dirty="0">
                <a:latin typeface="Century Gothic" panose="020B0502020202020204" pitchFamily="34" charset="0"/>
              </a:rPr>
              <a:t>A kérelmet bármely adózó (vagy képviselője, meghatalmazottja) előterjesztheti, és ha a jogszabályi feltételeknek maradéktalanul megfelel, akkor </a:t>
            </a:r>
            <a:r>
              <a:rPr lang="hu-HU" b="1" dirty="0">
                <a:latin typeface="Century Gothic" panose="020B0502020202020204" pitchFamily="34" charset="0"/>
              </a:rPr>
              <a:t>a kérelem benyújtását követő hónap 10-én a NAV felveszi az adatbázisba.</a:t>
            </a:r>
            <a:endParaRPr lang="hu-HU" dirty="0">
              <a:latin typeface="Century Gothic" panose="020B0502020202020204" pitchFamily="34" charset="0"/>
            </a:endParaRPr>
          </a:p>
          <a:p>
            <a:pPr algn="just"/>
            <a:endParaRPr lang="hu-HU" sz="2000" b="1" dirty="0" smtClean="0">
              <a:latin typeface="Century Gothic" panose="020B0502020202020204" pitchFamily="34" charset="0"/>
            </a:endParaRPr>
          </a:p>
          <a:p>
            <a:pPr algn="just"/>
            <a:r>
              <a:rPr lang="hu-HU" dirty="0">
                <a:latin typeface="Century Gothic" panose="020B0502020202020204" pitchFamily="34" charset="0"/>
              </a:rPr>
              <a:t>Az adatbázis minden hónap 10-én frissül</a:t>
            </a:r>
            <a:r>
              <a:rPr lang="hu-HU" dirty="0" smtClean="0">
                <a:latin typeface="Century Gothic" panose="020B0502020202020204" pitchFamily="34" charset="0"/>
              </a:rPr>
              <a:t>.</a:t>
            </a:r>
          </a:p>
          <a:p>
            <a:pPr algn="just"/>
            <a:r>
              <a:rPr lang="hu-HU" dirty="0"/>
              <a:t/>
            </a:r>
            <a:br>
              <a:rPr lang="hu-HU" dirty="0"/>
            </a:br>
            <a:r>
              <a:rPr lang="hu-HU" dirty="0"/>
              <a:t>https://nav.gov.hu/adatbazisok/koztartozasmentes/egyszeru_lekerdezes</a:t>
            </a:r>
            <a:endParaRPr lang="hu-HU" sz="2000" b="1" dirty="0">
              <a:latin typeface="Century Gothic" panose="020B0502020202020204" pitchFamily="34" charset="0"/>
            </a:endParaRPr>
          </a:p>
          <a:p>
            <a:pPr algn="just"/>
            <a:endParaRPr lang="hu-HU" sz="2000" dirty="0">
              <a:latin typeface="Century Gothic" panose="020B0502020202020204" pitchFamily="34" charset="0"/>
            </a:endParaRPr>
          </a:p>
          <a:p>
            <a:endParaRPr lang="hu-HU" sz="2000" dirty="0" smtClean="0"/>
          </a:p>
          <a:p>
            <a:endParaRPr lang="hu-HU" sz="2000" dirty="0"/>
          </a:p>
          <a:p>
            <a:endParaRPr lang="hu-HU" sz="2000" dirty="0" smtClean="0"/>
          </a:p>
          <a:p>
            <a:endParaRPr lang="hu-HU" sz="2000" dirty="0"/>
          </a:p>
          <a:p>
            <a:endParaRPr lang="hu-HU" sz="2000" dirty="0" smtClean="0"/>
          </a:p>
          <a:p>
            <a:endParaRPr lang="hu-HU" sz="2000" dirty="0"/>
          </a:p>
        </p:txBody>
      </p:sp>
    </p:spTree>
    <p:extLst>
      <p:ext uri="{BB962C8B-B14F-4D97-AF65-F5344CB8AC3E}">
        <p14:creationId xmlns:p14="http://schemas.microsoft.com/office/powerpoint/2010/main" val="396479685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2934789" y="2455817"/>
            <a:ext cx="10293532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8000" b="1" dirty="0" smtClean="0">
                <a:latin typeface="Century Gothic" panose="020B0502020202020204" pitchFamily="34" charset="0"/>
              </a:rPr>
              <a:t>Cash flow</a:t>
            </a:r>
            <a:endParaRPr lang="hu-HU" sz="8000" dirty="0" smtClean="0">
              <a:latin typeface="Century Gothic" panose="020B0502020202020204" pitchFamily="34" charset="0"/>
            </a:endParaRPr>
          </a:p>
          <a:p>
            <a:endParaRPr lang="hu-HU" sz="2000" b="1" dirty="0">
              <a:latin typeface="Century Gothic" panose="020B0502020202020204" pitchFamily="34" charset="0"/>
            </a:endParaRPr>
          </a:p>
          <a:p>
            <a:endParaRPr lang="hu-HU" sz="2000" b="1" dirty="0">
              <a:latin typeface="Century Gothic" panose="020B0502020202020204" pitchFamily="34" charset="0"/>
            </a:endParaRP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endParaRPr lang="hu-HU" sz="2000" dirty="0" smtClean="0"/>
          </a:p>
          <a:p>
            <a:endParaRPr lang="hu-HU" sz="2000" dirty="0"/>
          </a:p>
          <a:p>
            <a:endParaRPr lang="hu-HU" sz="2000" dirty="0" smtClean="0"/>
          </a:p>
          <a:p>
            <a:endParaRPr lang="hu-HU" sz="2000" dirty="0"/>
          </a:p>
          <a:p>
            <a:endParaRPr lang="hu-HU" sz="2000" dirty="0" smtClean="0"/>
          </a:p>
          <a:p>
            <a:endParaRPr lang="hu-HU" sz="2000" dirty="0"/>
          </a:p>
        </p:txBody>
      </p:sp>
    </p:spTree>
    <p:extLst>
      <p:ext uri="{BB962C8B-B14F-4D97-AF65-F5344CB8AC3E}">
        <p14:creationId xmlns:p14="http://schemas.microsoft.com/office/powerpoint/2010/main" val="376211057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809897" y="731520"/>
            <a:ext cx="11025051" cy="8156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dirty="0">
                <a:latin typeface="Century Gothic" panose="020B0502020202020204" pitchFamily="34" charset="0"/>
              </a:rPr>
              <a:t>Mi a cash flow?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>A cash flow a vállalkozás </a:t>
            </a:r>
            <a:r>
              <a:rPr lang="hu-HU" sz="2000" b="1" dirty="0">
                <a:latin typeface="Century Gothic" panose="020B0502020202020204" pitchFamily="34" charset="0"/>
              </a:rPr>
              <a:t>befolyó és kimenő készpénzáramlását</a:t>
            </a:r>
            <a:r>
              <a:rPr lang="hu-HU" sz="2000" dirty="0">
                <a:latin typeface="Century Gothic" panose="020B0502020202020204" pitchFamily="34" charset="0"/>
              </a:rPr>
              <a:t> jelenti.</a:t>
            </a:r>
            <a:br>
              <a:rPr lang="hu-HU" sz="2000" dirty="0">
                <a:latin typeface="Century Gothic" panose="020B0502020202020204" pitchFamily="34" charset="0"/>
              </a:rPr>
            </a:br>
            <a:r>
              <a:rPr lang="hu-HU" sz="2000" dirty="0">
                <a:latin typeface="Century Gothic" panose="020B0502020202020204" pitchFamily="34" charset="0"/>
              </a:rPr>
              <a:t>A cash flow kimutatás a pénzügyi beszámolók egyik alapvető eleme, kiegészítve az eredménykimutatást és a mérleget</a:t>
            </a:r>
            <a:r>
              <a:rPr lang="hu-HU" sz="2000" dirty="0" smtClean="0">
                <a:latin typeface="Century Gothic" panose="020B0502020202020204" pitchFamily="34" charset="0"/>
              </a:rPr>
              <a:t>.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/>
            </a:r>
            <a:br>
              <a:rPr lang="hu-HU" sz="2000" dirty="0">
                <a:latin typeface="Century Gothic" panose="020B0502020202020204" pitchFamily="34" charset="0"/>
              </a:rPr>
            </a:br>
            <a:r>
              <a:rPr lang="hu-HU" sz="2000" dirty="0">
                <a:latin typeface="Century Gothic" panose="020B0502020202020204" pitchFamily="34" charset="0"/>
              </a:rPr>
              <a:t>Míg az eredménykimutatás és a mérleg a vállalat eszközeit, kötelezettségeit és eredményeit mutatja, a cash flow </a:t>
            </a:r>
            <a:r>
              <a:rPr lang="hu-HU" sz="2000" b="1" dirty="0">
                <a:latin typeface="Century Gothic" panose="020B0502020202020204" pitchFamily="34" charset="0"/>
              </a:rPr>
              <a:t>csak a készpénz állomány változásait</a:t>
            </a:r>
            <a:r>
              <a:rPr lang="hu-HU" sz="2000" dirty="0">
                <a:latin typeface="Century Gothic" panose="020B0502020202020204" pitchFamily="34" charset="0"/>
              </a:rPr>
              <a:t> tükrözi</a:t>
            </a:r>
            <a:r>
              <a:rPr lang="hu-HU" sz="2000" dirty="0" smtClean="0">
                <a:latin typeface="Century Gothic" panose="020B0502020202020204" pitchFamily="34" charset="0"/>
              </a:rPr>
              <a:t>.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b="1" dirty="0">
                <a:latin typeface="Century Gothic" panose="020B0502020202020204" pitchFamily="34" charset="0"/>
              </a:rPr>
              <a:t>Három fő kategória</a:t>
            </a:r>
          </a:p>
          <a:p>
            <a:pPr lvl="0"/>
            <a:r>
              <a:rPr lang="hu-HU" sz="2000" b="1" dirty="0">
                <a:latin typeface="Century Gothic" panose="020B0502020202020204" pitchFamily="34" charset="0"/>
              </a:rPr>
              <a:t>Működési (operatív) cash flow</a:t>
            </a:r>
            <a:r>
              <a:rPr lang="hu-HU" sz="2000" dirty="0">
                <a:latin typeface="Century Gothic" panose="020B0502020202020204" pitchFamily="34" charset="0"/>
              </a:rPr>
              <a:t> – a napi üzleti tevékenységből származó </a:t>
            </a:r>
            <a:r>
              <a:rPr lang="hu-HU" sz="2000" dirty="0" smtClean="0">
                <a:latin typeface="Century Gothic" panose="020B0502020202020204" pitchFamily="34" charset="0"/>
              </a:rPr>
              <a:t>készpénz mozgások.</a:t>
            </a:r>
          </a:p>
          <a:p>
            <a:pPr lvl="0"/>
            <a:endParaRPr lang="hu-HU" sz="2000" dirty="0">
              <a:latin typeface="Century Gothic" panose="020B0502020202020204" pitchFamily="34" charset="0"/>
            </a:endParaRPr>
          </a:p>
          <a:p>
            <a:pPr lvl="0"/>
            <a:r>
              <a:rPr lang="hu-HU" sz="2000" b="1" dirty="0">
                <a:latin typeface="Century Gothic" panose="020B0502020202020204" pitchFamily="34" charset="0"/>
              </a:rPr>
              <a:t>Beruházási (befektetési) cash flow</a:t>
            </a:r>
            <a:r>
              <a:rPr lang="hu-HU" sz="2000" dirty="0">
                <a:latin typeface="Century Gothic" panose="020B0502020202020204" pitchFamily="34" charset="0"/>
              </a:rPr>
              <a:t> – tárgyi eszközök, befektetések és kapcsolt vállalkozások pénzforgalma</a:t>
            </a:r>
            <a:r>
              <a:rPr lang="hu-HU" sz="2000" dirty="0" smtClean="0">
                <a:latin typeface="Century Gothic" panose="020B0502020202020204" pitchFamily="34" charset="0"/>
              </a:rPr>
              <a:t>.</a:t>
            </a:r>
          </a:p>
          <a:p>
            <a:pPr lvl="0"/>
            <a:endParaRPr lang="hu-HU" sz="2000" dirty="0">
              <a:latin typeface="Century Gothic" panose="020B0502020202020204" pitchFamily="34" charset="0"/>
            </a:endParaRPr>
          </a:p>
          <a:p>
            <a:pPr lvl="0"/>
            <a:r>
              <a:rPr lang="hu-HU" sz="2000" b="1" dirty="0">
                <a:latin typeface="Century Gothic" panose="020B0502020202020204" pitchFamily="34" charset="0"/>
              </a:rPr>
              <a:t>Finanszírozási cash flow</a:t>
            </a:r>
            <a:r>
              <a:rPr lang="hu-HU" sz="2000" dirty="0">
                <a:latin typeface="Century Gothic" panose="020B0502020202020204" pitchFamily="34" charset="0"/>
              </a:rPr>
              <a:t> – a vállalkozás forrásoldali tranzakciói, pl. hitelek, tőkeemelés, osztalékfizetés.</a:t>
            </a:r>
          </a:p>
          <a:p>
            <a:endParaRPr lang="hu-HU" sz="2000" b="1" dirty="0">
              <a:latin typeface="Century Gothic" panose="020B0502020202020204" pitchFamily="34" charset="0"/>
            </a:endParaRPr>
          </a:p>
          <a:p>
            <a:endParaRPr lang="hu-HU" sz="2000" b="1" dirty="0">
              <a:latin typeface="Century Gothic" panose="020B0502020202020204" pitchFamily="34" charset="0"/>
            </a:endParaRP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endParaRPr lang="hu-HU" sz="2000" dirty="0" smtClean="0"/>
          </a:p>
          <a:p>
            <a:endParaRPr lang="hu-HU" sz="2000" dirty="0"/>
          </a:p>
          <a:p>
            <a:endParaRPr lang="hu-HU" sz="2000" dirty="0" smtClean="0"/>
          </a:p>
          <a:p>
            <a:endParaRPr lang="hu-HU" sz="2000" dirty="0"/>
          </a:p>
          <a:p>
            <a:endParaRPr lang="hu-HU" sz="2000" dirty="0" smtClean="0"/>
          </a:p>
          <a:p>
            <a:endParaRPr lang="hu-HU" sz="2000" dirty="0"/>
          </a:p>
        </p:txBody>
      </p:sp>
    </p:spTree>
    <p:extLst>
      <p:ext uri="{BB962C8B-B14F-4D97-AF65-F5344CB8AC3E}">
        <p14:creationId xmlns:p14="http://schemas.microsoft.com/office/powerpoint/2010/main" val="52462915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905693" y="1132114"/>
            <a:ext cx="10293532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000" b="1" dirty="0">
                <a:latin typeface="Century Gothic" panose="020B0502020202020204" pitchFamily="34" charset="0"/>
              </a:rPr>
              <a:t>Cash flow a </a:t>
            </a:r>
            <a:r>
              <a:rPr lang="hu-HU" sz="2000" b="1" dirty="0" smtClean="0">
                <a:latin typeface="Century Gothic" panose="020B0502020202020204" pitchFamily="34" charset="0"/>
              </a:rPr>
              <a:t>gyakorlatban</a:t>
            </a:r>
          </a:p>
          <a:p>
            <a:endParaRPr lang="hu-HU" sz="2000" b="1" dirty="0">
              <a:latin typeface="Century Gothic" panose="020B0502020202020204" pitchFamily="34" charset="0"/>
            </a:endParaRPr>
          </a:p>
          <a:p>
            <a:pPr lvl="0"/>
            <a:r>
              <a:rPr lang="hu-HU" sz="2000" dirty="0">
                <a:latin typeface="Century Gothic" panose="020B0502020202020204" pitchFamily="34" charset="0"/>
              </a:rPr>
              <a:t>A bevétel és a készpénzáramlás nem mindig esik egybe.</a:t>
            </a:r>
          </a:p>
          <a:p>
            <a:pPr lvl="1"/>
            <a:r>
              <a:rPr lang="hu-HU" sz="2000" dirty="0">
                <a:latin typeface="Century Gothic" panose="020B0502020202020204" pitchFamily="34" charset="0"/>
              </a:rPr>
              <a:t>Példa: a munkabér már napi szinten képződik, de a bankszámlára havonta érkezik.</a:t>
            </a:r>
          </a:p>
          <a:p>
            <a:pPr lvl="1"/>
            <a:r>
              <a:rPr lang="hu-HU" sz="2000" dirty="0">
                <a:latin typeface="Century Gothic" panose="020B0502020202020204" pitchFamily="34" charset="0"/>
              </a:rPr>
              <a:t>Példa kiadásokra: vásárolt termék készpénzben azonnal kiadás, de költségként csak felhasználáskor számolható el.</a:t>
            </a:r>
          </a:p>
          <a:p>
            <a:pPr lvl="0"/>
            <a:endParaRPr lang="hu-HU" sz="2000" dirty="0" smtClean="0">
              <a:latin typeface="Century Gothic" panose="020B0502020202020204" pitchFamily="34" charset="0"/>
            </a:endParaRPr>
          </a:p>
          <a:p>
            <a:pPr lvl="0"/>
            <a:r>
              <a:rPr lang="hu-HU" sz="2000" dirty="0" smtClean="0">
                <a:latin typeface="Century Gothic" panose="020B0502020202020204" pitchFamily="34" charset="0"/>
              </a:rPr>
              <a:t>Vállalkozásoknál</a:t>
            </a:r>
            <a:r>
              <a:rPr lang="hu-HU" sz="2000" dirty="0">
                <a:latin typeface="Century Gothic" panose="020B0502020202020204" pitchFamily="34" charset="0"/>
              </a:rPr>
              <a:t>: a készlet növekedése csökkenti a készpénzt, míg az eladásból származó követelések még nem növelik a készpénzállományt</a:t>
            </a:r>
            <a:r>
              <a:rPr lang="hu-HU" sz="2000" dirty="0" smtClean="0">
                <a:latin typeface="Century Gothic" panose="020B0502020202020204" pitchFamily="34" charset="0"/>
              </a:rPr>
              <a:t>.</a:t>
            </a:r>
          </a:p>
          <a:p>
            <a:pPr lvl="0"/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b="1" dirty="0">
                <a:latin typeface="Century Gothic" panose="020B0502020202020204" pitchFamily="34" charset="0"/>
              </a:rPr>
              <a:t>Fontos:</a:t>
            </a:r>
            <a:r>
              <a:rPr lang="hu-HU" sz="2000" dirty="0">
                <a:latin typeface="Century Gothic" panose="020B0502020202020204" pitchFamily="34" charset="0"/>
              </a:rPr>
              <a:t> a pozitív pénzáramlás létfontosságú a növekedéshez és az egészséges működéshez</a:t>
            </a:r>
            <a:endParaRPr lang="hu-HU" sz="2000" b="1" dirty="0">
              <a:latin typeface="Century Gothic" panose="020B0502020202020204" pitchFamily="34" charset="0"/>
            </a:endParaRPr>
          </a:p>
          <a:p>
            <a:endParaRPr lang="hu-HU" sz="2000" b="1" dirty="0">
              <a:latin typeface="Century Gothic" panose="020B0502020202020204" pitchFamily="34" charset="0"/>
            </a:endParaRP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endParaRPr lang="hu-HU" sz="2000" dirty="0" smtClean="0"/>
          </a:p>
          <a:p>
            <a:endParaRPr lang="hu-HU" sz="2000" dirty="0"/>
          </a:p>
          <a:p>
            <a:endParaRPr lang="hu-HU" sz="2000" dirty="0" smtClean="0"/>
          </a:p>
          <a:p>
            <a:endParaRPr lang="hu-HU" sz="2000" dirty="0"/>
          </a:p>
          <a:p>
            <a:endParaRPr lang="hu-HU" sz="2000" dirty="0" smtClean="0"/>
          </a:p>
          <a:p>
            <a:endParaRPr lang="hu-HU" sz="2000" dirty="0"/>
          </a:p>
        </p:txBody>
      </p:sp>
    </p:spTree>
    <p:extLst>
      <p:ext uri="{BB962C8B-B14F-4D97-AF65-F5344CB8AC3E}">
        <p14:creationId xmlns:p14="http://schemas.microsoft.com/office/powerpoint/2010/main" val="319340542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1132115" y="1463040"/>
            <a:ext cx="10293532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dirty="0">
                <a:latin typeface="Century Gothic" panose="020B0502020202020204" pitchFamily="34" charset="0"/>
              </a:rPr>
              <a:t>Miért fontos a cash flow tervezés</a:t>
            </a:r>
            <a:r>
              <a:rPr lang="hu-HU" sz="2400" b="1" dirty="0" smtClean="0">
                <a:latin typeface="Century Gothic" panose="020B0502020202020204" pitchFamily="34" charset="0"/>
              </a:rPr>
              <a:t>?</a:t>
            </a:r>
          </a:p>
          <a:p>
            <a:endParaRPr lang="hu-HU" sz="2000" b="1" dirty="0">
              <a:latin typeface="Century Gothic" panose="020B0502020202020204" pitchFamily="34" charset="0"/>
            </a:endParaRPr>
          </a:p>
          <a:p>
            <a:pPr lvl="0"/>
            <a:r>
              <a:rPr lang="hu-HU" sz="2000" dirty="0">
                <a:latin typeface="Century Gothic" panose="020B0502020202020204" pitchFamily="34" charset="0"/>
              </a:rPr>
              <a:t>Segít </a:t>
            </a:r>
            <a:r>
              <a:rPr lang="hu-HU" sz="2000" b="1" dirty="0">
                <a:latin typeface="Century Gothic" panose="020B0502020202020204" pitchFamily="34" charset="0"/>
              </a:rPr>
              <a:t>előre látni a be- és kiáramló készpénzt</a:t>
            </a:r>
            <a:r>
              <a:rPr lang="hu-HU" sz="2000" dirty="0" smtClean="0">
                <a:latin typeface="Century Gothic" panose="020B0502020202020204" pitchFamily="34" charset="0"/>
              </a:rPr>
              <a:t>.</a:t>
            </a:r>
          </a:p>
          <a:p>
            <a:pPr lvl="0"/>
            <a:endParaRPr lang="hu-HU" sz="2000" dirty="0">
              <a:latin typeface="Century Gothic" panose="020B0502020202020204" pitchFamily="34" charset="0"/>
            </a:endParaRPr>
          </a:p>
          <a:p>
            <a:pPr lvl="0"/>
            <a:r>
              <a:rPr lang="hu-HU" sz="2000" dirty="0">
                <a:latin typeface="Century Gothic" panose="020B0502020202020204" pitchFamily="34" charset="0"/>
              </a:rPr>
              <a:t>Lehetővé teszi, hogy a vállalkozás mindig képes legyen </a:t>
            </a:r>
            <a:r>
              <a:rPr lang="hu-HU" sz="2000" b="1" dirty="0">
                <a:latin typeface="Century Gothic" panose="020B0502020202020204" pitchFamily="34" charset="0"/>
              </a:rPr>
              <a:t>időben teljesíteni pénzügyi kötelezettségeit</a:t>
            </a:r>
            <a:r>
              <a:rPr lang="hu-HU" sz="2000" dirty="0" smtClean="0">
                <a:latin typeface="Century Gothic" panose="020B0502020202020204" pitchFamily="34" charset="0"/>
              </a:rPr>
              <a:t>.</a:t>
            </a:r>
          </a:p>
          <a:p>
            <a:pPr lvl="0"/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dirty="0">
                <a:latin typeface="Century Gothic" panose="020B0502020202020204" pitchFamily="34" charset="0"/>
              </a:rPr>
              <a:t>Segíti a </a:t>
            </a:r>
            <a:r>
              <a:rPr lang="hu-HU" sz="2000" b="1" dirty="0">
                <a:latin typeface="Century Gothic" panose="020B0502020202020204" pitchFamily="34" charset="0"/>
              </a:rPr>
              <a:t>befektetések, bővítések és hitelfelvételek tervezését</a:t>
            </a:r>
            <a:r>
              <a:rPr lang="hu-HU" sz="2000" dirty="0">
                <a:latin typeface="Century Gothic" panose="020B0502020202020204" pitchFamily="34" charset="0"/>
              </a:rPr>
              <a:t>, hogy a növekedés ne okozzon likviditási problémát.</a:t>
            </a:r>
            <a:endParaRPr lang="hu-HU" sz="2000" b="1" dirty="0">
              <a:latin typeface="Century Gothic" panose="020B0502020202020204" pitchFamily="34" charset="0"/>
            </a:endParaRP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endParaRPr lang="hu-HU" sz="2000" dirty="0" smtClean="0"/>
          </a:p>
          <a:p>
            <a:endParaRPr lang="hu-HU" sz="2000" dirty="0"/>
          </a:p>
          <a:p>
            <a:endParaRPr lang="hu-HU" sz="2000" dirty="0" smtClean="0"/>
          </a:p>
          <a:p>
            <a:endParaRPr lang="hu-HU" sz="2000" dirty="0"/>
          </a:p>
          <a:p>
            <a:endParaRPr lang="hu-HU" sz="2000" dirty="0" smtClean="0"/>
          </a:p>
          <a:p>
            <a:endParaRPr lang="hu-HU" sz="2000" dirty="0"/>
          </a:p>
        </p:txBody>
      </p:sp>
    </p:spTree>
    <p:extLst>
      <p:ext uri="{BB962C8B-B14F-4D97-AF65-F5344CB8AC3E}">
        <p14:creationId xmlns:p14="http://schemas.microsoft.com/office/powerpoint/2010/main" val="139471671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1097281" y="1410789"/>
            <a:ext cx="1029353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dirty="0" smtClean="0">
                <a:latin typeface="Century Gothic" panose="020B0502020202020204" pitchFamily="34" charset="0"/>
              </a:rPr>
              <a:t>Likviditás </a:t>
            </a:r>
            <a:r>
              <a:rPr lang="hu-HU" sz="2400" b="1" dirty="0">
                <a:latin typeface="Century Gothic" panose="020B0502020202020204" pitchFamily="34" charset="0"/>
              </a:rPr>
              <a:t>fogalma</a:t>
            </a:r>
          </a:p>
          <a:p>
            <a:endParaRPr lang="hu-HU" sz="2400" dirty="0" smtClean="0">
              <a:latin typeface="Century Gothic" panose="020B0502020202020204" pitchFamily="34" charset="0"/>
            </a:endParaRPr>
          </a:p>
          <a:p>
            <a:r>
              <a:rPr lang="hu-HU" sz="2400" dirty="0" smtClean="0">
                <a:latin typeface="Century Gothic" panose="020B0502020202020204" pitchFamily="34" charset="0"/>
              </a:rPr>
              <a:t>A </a:t>
            </a:r>
            <a:r>
              <a:rPr lang="hu-HU" sz="2400" dirty="0">
                <a:latin typeface="Century Gothic" panose="020B0502020202020204" pitchFamily="34" charset="0"/>
              </a:rPr>
              <a:t>likviditás a vállalkozás </a:t>
            </a:r>
            <a:r>
              <a:rPr lang="hu-HU" sz="2400" b="1" dirty="0">
                <a:latin typeface="Century Gothic" panose="020B0502020202020204" pitchFamily="34" charset="0"/>
              </a:rPr>
              <a:t>rövid távú fizetőképességét</a:t>
            </a:r>
            <a:r>
              <a:rPr lang="hu-HU" sz="2400" dirty="0">
                <a:latin typeface="Century Gothic" panose="020B0502020202020204" pitchFamily="34" charset="0"/>
              </a:rPr>
              <a:t> mutatja.</a:t>
            </a:r>
          </a:p>
          <a:p>
            <a:endParaRPr lang="hu-HU" sz="2400" dirty="0" smtClean="0">
              <a:latin typeface="Century Gothic" panose="020B0502020202020204" pitchFamily="34" charset="0"/>
            </a:endParaRPr>
          </a:p>
          <a:p>
            <a:r>
              <a:rPr lang="hu-HU" sz="2400" dirty="0" smtClean="0">
                <a:latin typeface="Century Gothic" panose="020B0502020202020204" pitchFamily="34" charset="0"/>
              </a:rPr>
              <a:t>Egy </a:t>
            </a:r>
            <a:r>
              <a:rPr lang="hu-HU" sz="2400" dirty="0">
                <a:latin typeface="Century Gothic" panose="020B0502020202020204" pitchFamily="34" charset="0"/>
              </a:rPr>
              <a:t>cég likvid, ha képes </a:t>
            </a:r>
            <a:r>
              <a:rPr lang="hu-HU" sz="2400" b="1" dirty="0">
                <a:latin typeface="Century Gothic" panose="020B0502020202020204" pitchFamily="34" charset="0"/>
              </a:rPr>
              <a:t>időben kifizetni a szállítókat, munkabéreket és egyéb kötelezettségeket</a:t>
            </a:r>
            <a:r>
              <a:rPr lang="hu-HU" sz="2400" dirty="0">
                <a:latin typeface="Century Gothic" panose="020B0502020202020204" pitchFamily="34" charset="0"/>
              </a:rPr>
              <a:t>.</a:t>
            </a:r>
          </a:p>
          <a:p>
            <a:endParaRPr lang="hu-HU" sz="2400" dirty="0" smtClean="0">
              <a:latin typeface="Century Gothic" panose="020B0502020202020204" pitchFamily="34" charset="0"/>
            </a:endParaRPr>
          </a:p>
          <a:p>
            <a:r>
              <a:rPr lang="hu-HU" sz="2400" dirty="0" smtClean="0">
                <a:latin typeface="Century Gothic" panose="020B0502020202020204" pitchFamily="34" charset="0"/>
              </a:rPr>
              <a:t>A </a:t>
            </a:r>
            <a:r>
              <a:rPr lang="hu-HU" sz="2400" dirty="0">
                <a:latin typeface="Century Gothic" panose="020B0502020202020204" pitchFamily="34" charset="0"/>
              </a:rPr>
              <a:t>jó likviditás </a:t>
            </a:r>
            <a:r>
              <a:rPr lang="hu-HU" sz="2400" b="1" dirty="0">
                <a:latin typeface="Century Gothic" panose="020B0502020202020204" pitchFamily="34" charset="0"/>
              </a:rPr>
              <a:t>biztonságot és stabil működést</a:t>
            </a:r>
            <a:r>
              <a:rPr lang="hu-HU" sz="2400" dirty="0">
                <a:latin typeface="Century Gothic" panose="020B0502020202020204" pitchFamily="34" charset="0"/>
              </a:rPr>
              <a:t> biztosít.</a:t>
            </a:r>
          </a:p>
          <a:p>
            <a:endParaRPr lang="hu-HU" sz="2000" dirty="0" smtClean="0"/>
          </a:p>
          <a:p>
            <a:endParaRPr lang="hu-HU" sz="2000" dirty="0"/>
          </a:p>
          <a:p>
            <a:endParaRPr lang="hu-HU" sz="2000" dirty="0" smtClean="0"/>
          </a:p>
          <a:p>
            <a:endParaRPr lang="hu-HU" sz="2000" dirty="0"/>
          </a:p>
          <a:p>
            <a:endParaRPr lang="hu-HU" sz="2000" dirty="0" smtClean="0"/>
          </a:p>
          <a:p>
            <a:endParaRPr lang="hu-HU" sz="2000" dirty="0"/>
          </a:p>
        </p:txBody>
      </p:sp>
    </p:spTree>
    <p:extLst>
      <p:ext uri="{BB962C8B-B14F-4D97-AF65-F5344CB8AC3E}">
        <p14:creationId xmlns:p14="http://schemas.microsoft.com/office/powerpoint/2010/main" val="278777045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888276" y="931818"/>
            <a:ext cx="10293532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dirty="0">
                <a:latin typeface="Century Gothic" panose="020B0502020202020204" pitchFamily="34" charset="0"/>
              </a:rPr>
              <a:t>Cash flow tervezés </a:t>
            </a:r>
            <a:r>
              <a:rPr lang="hu-HU" sz="2400" b="1" dirty="0" smtClean="0">
                <a:latin typeface="Century Gothic" panose="020B0502020202020204" pitchFamily="34" charset="0"/>
              </a:rPr>
              <a:t>lépései</a:t>
            </a:r>
          </a:p>
          <a:p>
            <a:endParaRPr lang="hu-HU" sz="2400" b="1" dirty="0">
              <a:latin typeface="Century Gothic" panose="020B0502020202020204" pitchFamily="34" charset="0"/>
            </a:endParaRPr>
          </a:p>
          <a:p>
            <a:r>
              <a:rPr lang="hu-HU" sz="2400" b="1" dirty="0">
                <a:latin typeface="Century Gothic" panose="020B0502020202020204" pitchFamily="34" charset="0"/>
              </a:rPr>
              <a:t>Bevételek előrejelzése</a:t>
            </a:r>
            <a:r>
              <a:rPr lang="hu-HU" sz="2400" dirty="0">
                <a:latin typeface="Century Gothic" panose="020B0502020202020204" pitchFamily="34" charset="0"/>
              </a:rPr>
              <a:t> – várható eladások, vevői követelések</a:t>
            </a:r>
            <a:r>
              <a:rPr lang="hu-HU" sz="2400" dirty="0" smtClean="0">
                <a:latin typeface="Century Gothic" panose="020B0502020202020204" pitchFamily="34" charset="0"/>
              </a:rPr>
              <a:t>.</a:t>
            </a:r>
          </a:p>
          <a:p>
            <a:endParaRPr lang="hu-HU" sz="2400" dirty="0">
              <a:latin typeface="Century Gothic" panose="020B0502020202020204" pitchFamily="34" charset="0"/>
            </a:endParaRPr>
          </a:p>
          <a:p>
            <a:r>
              <a:rPr lang="hu-HU" sz="2400" b="1" dirty="0">
                <a:latin typeface="Century Gothic" panose="020B0502020202020204" pitchFamily="34" charset="0"/>
              </a:rPr>
              <a:t>Kiadások tervezése</a:t>
            </a:r>
            <a:r>
              <a:rPr lang="hu-HU" sz="2400" dirty="0">
                <a:latin typeface="Century Gothic" panose="020B0502020202020204" pitchFamily="34" charset="0"/>
              </a:rPr>
              <a:t> – bér, anyagköltség, adók, beruházások</a:t>
            </a:r>
            <a:r>
              <a:rPr lang="hu-HU" sz="2400" dirty="0" smtClean="0">
                <a:latin typeface="Century Gothic" panose="020B0502020202020204" pitchFamily="34" charset="0"/>
              </a:rPr>
              <a:t>.</a:t>
            </a:r>
          </a:p>
          <a:p>
            <a:endParaRPr lang="hu-HU" sz="2400" dirty="0">
              <a:latin typeface="Century Gothic" panose="020B0502020202020204" pitchFamily="34" charset="0"/>
            </a:endParaRPr>
          </a:p>
          <a:p>
            <a:r>
              <a:rPr lang="hu-HU" sz="2400" b="1" dirty="0">
                <a:latin typeface="Century Gothic" panose="020B0502020202020204" pitchFamily="34" charset="0"/>
              </a:rPr>
              <a:t>Készpénz-egyenleg számítása</a:t>
            </a:r>
            <a:r>
              <a:rPr lang="hu-HU" sz="2400" dirty="0">
                <a:latin typeface="Century Gothic" panose="020B0502020202020204" pitchFamily="34" charset="0"/>
              </a:rPr>
              <a:t> – hónapról hónapra, hogy látható legyen a likviditás</a:t>
            </a:r>
            <a:r>
              <a:rPr lang="hu-HU" sz="2400" dirty="0" smtClean="0">
                <a:latin typeface="Century Gothic" panose="020B0502020202020204" pitchFamily="34" charset="0"/>
              </a:rPr>
              <a:t>.</a:t>
            </a:r>
          </a:p>
          <a:p>
            <a:endParaRPr lang="hu-HU" sz="2400" dirty="0">
              <a:latin typeface="Century Gothic" panose="020B0502020202020204" pitchFamily="34" charset="0"/>
            </a:endParaRPr>
          </a:p>
          <a:p>
            <a:r>
              <a:rPr lang="hu-HU" sz="2400" b="1" dirty="0">
                <a:latin typeface="Century Gothic" panose="020B0502020202020204" pitchFamily="34" charset="0"/>
              </a:rPr>
              <a:t>Hiány vagy többlet kezelése</a:t>
            </a:r>
            <a:r>
              <a:rPr lang="hu-HU" sz="2400" dirty="0">
                <a:latin typeface="Century Gothic" panose="020B0502020202020204" pitchFamily="34" charset="0"/>
              </a:rPr>
              <a:t> – szükséges rövid távú hitel, pénzügyi tartalékok vagy befektetések.</a:t>
            </a:r>
          </a:p>
          <a:p>
            <a:endParaRPr lang="hu-HU" sz="2000" dirty="0" smtClean="0"/>
          </a:p>
          <a:p>
            <a:endParaRPr lang="hu-HU" sz="2000" dirty="0"/>
          </a:p>
          <a:p>
            <a:endParaRPr lang="hu-HU" sz="2000" dirty="0" smtClean="0"/>
          </a:p>
          <a:p>
            <a:endParaRPr lang="hu-HU" sz="2000" dirty="0"/>
          </a:p>
          <a:p>
            <a:endParaRPr lang="hu-HU" sz="2000" dirty="0" smtClean="0"/>
          </a:p>
          <a:p>
            <a:endParaRPr lang="hu-HU" sz="2000" dirty="0"/>
          </a:p>
        </p:txBody>
      </p:sp>
    </p:spTree>
    <p:extLst>
      <p:ext uri="{BB962C8B-B14F-4D97-AF65-F5344CB8AC3E}">
        <p14:creationId xmlns:p14="http://schemas.microsoft.com/office/powerpoint/2010/main" val="1439495827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896984" y="853440"/>
            <a:ext cx="10293532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000" dirty="0">
                <a:latin typeface="Century Gothic" panose="020B0502020202020204" pitchFamily="34" charset="0"/>
              </a:rPr>
              <a:t>A </a:t>
            </a:r>
            <a:r>
              <a:rPr lang="hu-HU" sz="2000" b="1" dirty="0">
                <a:latin typeface="Century Gothic" panose="020B0502020202020204" pitchFamily="34" charset="0"/>
              </a:rPr>
              <a:t>Profit </a:t>
            </a:r>
            <a:r>
              <a:rPr lang="hu-HU" sz="2000" b="1" dirty="0" err="1">
                <a:latin typeface="Century Gothic" panose="020B0502020202020204" pitchFamily="34" charset="0"/>
              </a:rPr>
              <a:t>First</a:t>
            </a:r>
            <a:r>
              <a:rPr lang="hu-HU" sz="2000" dirty="0">
                <a:latin typeface="Century Gothic" panose="020B0502020202020204" pitchFamily="34" charset="0"/>
              </a:rPr>
              <a:t> egy pénzkezelési módszer, amelyet Mike </a:t>
            </a:r>
            <a:r>
              <a:rPr lang="hu-HU" sz="2000" dirty="0" err="1">
                <a:latin typeface="Century Gothic" panose="020B0502020202020204" pitchFamily="34" charset="0"/>
              </a:rPr>
              <a:t>Michalowicz</a:t>
            </a:r>
            <a:r>
              <a:rPr lang="hu-HU" sz="2000" dirty="0">
                <a:latin typeface="Century Gothic" panose="020B0502020202020204" pitchFamily="34" charset="0"/>
              </a:rPr>
              <a:t> </a:t>
            </a:r>
            <a:r>
              <a:rPr lang="hu-HU" sz="2000" dirty="0" smtClean="0">
                <a:latin typeface="Century Gothic" panose="020B0502020202020204" pitchFamily="34" charset="0"/>
              </a:rPr>
              <a:t>dolgozott ki. 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dirty="0" smtClean="0">
                <a:latin typeface="Century Gothic" panose="020B0502020202020204" pitchFamily="34" charset="0"/>
              </a:rPr>
              <a:t>Az </a:t>
            </a:r>
            <a:r>
              <a:rPr lang="hu-HU" sz="2000" dirty="0">
                <a:latin typeface="Century Gothic" panose="020B0502020202020204" pitchFamily="34" charset="0"/>
              </a:rPr>
              <a:t>alapgondolat egyszerű: a bevételekből először mindig a profitot különítjük el, a maradékot pedig a költségek fedezésére használjuk. </a:t>
            </a:r>
            <a:endParaRPr lang="hu-HU" sz="2000" dirty="0" smtClean="0">
              <a:latin typeface="Century Gothic" panose="020B0502020202020204" pitchFamily="34" charset="0"/>
            </a:endParaRP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dirty="0" smtClean="0">
                <a:latin typeface="Century Gothic" panose="020B0502020202020204" pitchFamily="34" charset="0"/>
              </a:rPr>
              <a:t>A </a:t>
            </a:r>
            <a:r>
              <a:rPr lang="hu-HU" sz="2000" dirty="0">
                <a:latin typeface="Century Gothic" panose="020B0502020202020204" pitchFamily="34" charset="0"/>
              </a:rPr>
              <a:t>rendszer több elkülönített számla alkalmazásával segít átláthatóvá tenni a pénzügyeket, kontrollálni a kiadásokat, és biztosítani a vállalkozás hosszú távú stabilitását</a:t>
            </a:r>
            <a:r>
              <a:rPr lang="hu-HU" sz="2000" dirty="0" smtClean="0">
                <a:latin typeface="Century Gothic" panose="020B0502020202020204" pitchFamily="34" charset="0"/>
              </a:rPr>
              <a:t>.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dirty="0">
                <a:latin typeface="Century Gothic" panose="020B0502020202020204" pitchFamily="34" charset="0"/>
              </a:rPr>
              <a:t>A módszer lépésről lépésre bevezetve lehetővé teszi, hogy a vállalkozás folyamatosan nyereséges legyen, miközben minimalizálja a pénzügyi stresszt. Különösen hasznos kis- és középvállalkozások számára, de mindenki számára alkalmazható, aki szeretné a profitot a cég első számú prioritásává tenni és fenntartható pénzügyi rendszert kialakítani.</a:t>
            </a:r>
          </a:p>
          <a:p>
            <a:endParaRPr lang="hu-HU" sz="2000" dirty="0" smtClean="0"/>
          </a:p>
          <a:p>
            <a:endParaRPr lang="hu-HU" sz="2000" dirty="0"/>
          </a:p>
          <a:p>
            <a:endParaRPr lang="hu-HU" sz="2000" dirty="0" smtClean="0"/>
          </a:p>
          <a:p>
            <a:endParaRPr lang="hu-HU" sz="2000" dirty="0"/>
          </a:p>
          <a:p>
            <a:endParaRPr lang="hu-HU" sz="2000" dirty="0" smtClean="0"/>
          </a:p>
          <a:p>
            <a:endParaRPr lang="hu-HU" sz="2000" dirty="0"/>
          </a:p>
        </p:txBody>
      </p:sp>
    </p:spTree>
    <p:extLst>
      <p:ext uri="{BB962C8B-B14F-4D97-AF65-F5344CB8AC3E}">
        <p14:creationId xmlns:p14="http://schemas.microsoft.com/office/powerpoint/2010/main" val="359859802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966653" y="1349829"/>
            <a:ext cx="1029353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dirty="0" smtClean="0"/>
              <a:t>Profit </a:t>
            </a:r>
            <a:r>
              <a:rPr lang="hu-HU" sz="2400" b="1" dirty="0" err="1" smtClean="0"/>
              <a:t>first</a:t>
            </a:r>
            <a:r>
              <a:rPr lang="hu-HU" sz="2400" b="1" dirty="0" smtClean="0"/>
              <a:t> – először a profit</a:t>
            </a:r>
          </a:p>
          <a:p>
            <a:endParaRPr lang="hu-HU" sz="2400" b="1" dirty="0"/>
          </a:p>
          <a:p>
            <a:endParaRPr lang="hu-HU" sz="2400" dirty="0"/>
          </a:p>
          <a:p>
            <a:endParaRPr lang="hu-HU" sz="2000" dirty="0" smtClean="0"/>
          </a:p>
          <a:p>
            <a:endParaRPr lang="hu-HU" sz="2000" dirty="0"/>
          </a:p>
          <a:p>
            <a:endParaRPr lang="hu-HU" sz="2000" dirty="0" smtClean="0"/>
          </a:p>
          <a:p>
            <a:endParaRPr lang="hu-HU" sz="2000" dirty="0"/>
          </a:p>
          <a:p>
            <a:endParaRPr lang="hu-HU" sz="2000" dirty="0" smtClean="0"/>
          </a:p>
          <a:p>
            <a:endParaRPr lang="hu-HU" sz="2000" dirty="0"/>
          </a:p>
        </p:txBody>
      </p:sp>
      <p:pic>
        <p:nvPicPr>
          <p:cNvPr id="3" name="Kép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8315" y="740229"/>
            <a:ext cx="5338354" cy="5338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3167208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1149533" y="1098369"/>
            <a:ext cx="10293532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dirty="0" smtClean="0"/>
              <a:t>Mi történik akkor, ha nincs pénz a működési költség számlán:</a:t>
            </a:r>
          </a:p>
          <a:p>
            <a:endParaRPr lang="hu-HU" sz="2400" b="1" dirty="0"/>
          </a:p>
          <a:p>
            <a:r>
              <a:rPr lang="hu-HU" sz="2400" b="1" dirty="0" smtClean="0"/>
              <a:t>1.  Nézzük meg a költségeket:</a:t>
            </a:r>
          </a:p>
          <a:p>
            <a:endParaRPr lang="hu-HU" sz="2400" b="1" dirty="0"/>
          </a:p>
          <a:p>
            <a:r>
              <a:rPr lang="hu-HU" sz="2400" b="1" dirty="0" smtClean="0"/>
              <a:t>        P – profit termeléshez szükséges költségek</a:t>
            </a:r>
          </a:p>
          <a:p>
            <a:endParaRPr lang="hu-HU" sz="2400" b="1" dirty="0"/>
          </a:p>
          <a:p>
            <a:r>
              <a:rPr lang="hu-HU" sz="2400" b="1" dirty="0" smtClean="0"/>
              <a:t>        H – helyettesíthető költségek (kell a profit termeléshez, de ki tudom  </a:t>
            </a:r>
          </a:p>
          <a:p>
            <a:r>
              <a:rPr lang="hu-HU" sz="2400" b="1" dirty="0"/>
              <a:t> </a:t>
            </a:r>
            <a:r>
              <a:rPr lang="hu-HU" sz="2400" b="1" dirty="0" smtClean="0"/>
              <a:t>              cserélni egy alacsonyabb áru termékre, szolgáltatásra)</a:t>
            </a:r>
          </a:p>
          <a:p>
            <a:endParaRPr lang="hu-HU" sz="2400" b="1" dirty="0"/>
          </a:p>
          <a:p>
            <a:r>
              <a:rPr lang="hu-HU" sz="2400" b="1" dirty="0" smtClean="0"/>
              <a:t>        F – felesleges költéségek</a:t>
            </a:r>
          </a:p>
          <a:p>
            <a:endParaRPr lang="hu-HU" sz="2400" b="1" dirty="0"/>
          </a:p>
          <a:p>
            <a:r>
              <a:rPr lang="hu-HU" sz="2400" b="1" dirty="0" smtClean="0"/>
              <a:t>2.  Bevétel növelése</a:t>
            </a:r>
            <a:endParaRPr lang="hu-HU" sz="2400" dirty="0"/>
          </a:p>
          <a:p>
            <a:endParaRPr lang="hu-HU" sz="2000" dirty="0" smtClean="0"/>
          </a:p>
          <a:p>
            <a:endParaRPr lang="hu-HU" sz="2000" dirty="0"/>
          </a:p>
          <a:p>
            <a:endParaRPr lang="hu-HU" sz="2000" dirty="0" smtClean="0"/>
          </a:p>
          <a:p>
            <a:endParaRPr lang="hu-HU" sz="2000" dirty="0"/>
          </a:p>
          <a:p>
            <a:endParaRPr lang="hu-HU" sz="2000" dirty="0" smtClean="0"/>
          </a:p>
          <a:p>
            <a:endParaRPr lang="hu-HU" sz="2000" dirty="0"/>
          </a:p>
        </p:txBody>
      </p:sp>
    </p:spTree>
    <p:extLst>
      <p:ext uri="{BB962C8B-B14F-4D97-AF65-F5344CB8AC3E}">
        <p14:creationId xmlns:p14="http://schemas.microsoft.com/office/powerpoint/2010/main" val="413855730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696686" y="583476"/>
            <a:ext cx="11007634" cy="71404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b="1" dirty="0">
                <a:latin typeface="Century Gothic" panose="020B0502020202020204" pitchFamily="34" charset="0"/>
              </a:rPr>
              <a:t>KPI – Kulcs mutatószámok</a:t>
            </a:r>
          </a:p>
          <a:p>
            <a:pPr algn="just"/>
            <a:r>
              <a:rPr lang="hu-HU" dirty="0">
                <a:latin typeface="Century Gothic" panose="020B0502020202020204" pitchFamily="34" charset="0"/>
              </a:rPr>
              <a:t>A KPI az angol </a:t>
            </a:r>
            <a:r>
              <a:rPr lang="hu-HU" i="1" dirty="0">
                <a:latin typeface="Century Gothic" panose="020B0502020202020204" pitchFamily="34" charset="0"/>
              </a:rPr>
              <a:t>Key Performance </a:t>
            </a:r>
            <a:r>
              <a:rPr lang="hu-HU" i="1" dirty="0" err="1">
                <a:latin typeface="Century Gothic" panose="020B0502020202020204" pitchFamily="34" charset="0"/>
              </a:rPr>
              <a:t>Indicator</a:t>
            </a:r>
            <a:r>
              <a:rPr lang="hu-HU" dirty="0">
                <a:latin typeface="Century Gothic" panose="020B0502020202020204" pitchFamily="34" charset="0"/>
              </a:rPr>
              <a:t> kifejezés rövidítése, ami magyarul </a:t>
            </a:r>
            <a:endParaRPr lang="hu-HU" dirty="0" smtClean="0">
              <a:latin typeface="Century Gothic" panose="020B0502020202020204" pitchFamily="34" charset="0"/>
            </a:endParaRPr>
          </a:p>
          <a:p>
            <a:pPr algn="just"/>
            <a:r>
              <a:rPr lang="hu-HU" dirty="0" smtClean="0">
                <a:latin typeface="Century Gothic" panose="020B0502020202020204" pitchFamily="34" charset="0"/>
              </a:rPr>
              <a:t>„</a:t>
            </a:r>
            <a:r>
              <a:rPr lang="hu-HU" dirty="0">
                <a:latin typeface="Century Gothic" panose="020B0502020202020204" pitchFamily="34" charset="0"/>
              </a:rPr>
              <a:t>Fő Teljesítménymutatót” jelent. Leggyakrabban a vállalatok használják arra, hogy mérjék egy üzletáguk vagy termékük piaci teljesítményét</a:t>
            </a:r>
            <a:r>
              <a:rPr lang="hu-HU" dirty="0" smtClean="0"/>
              <a:t>. </a:t>
            </a:r>
            <a:r>
              <a:rPr lang="hu-HU" dirty="0" smtClean="0">
                <a:latin typeface="Century Gothic" panose="020B0502020202020204" pitchFamily="34" charset="0"/>
              </a:rPr>
              <a:t>(</a:t>
            </a:r>
            <a:r>
              <a:rPr lang="hu-HU" dirty="0">
                <a:latin typeface="Century Gothic" panose="020B0502020202020204" pitchFamily="34" charset="0"/>
              </a:rPr>
              <a:t>pl. ügyfélszerzési költség, kihasználtság, </a:t>
            </a:r>
            <a:r>
              <a:rPr lang="hu-HU" dirty="0" smtClean="0">
                <a:latin typeface="Century Gothic" panose="020B0502020202020204" pitchFamily="34" charset="0"/>
              </a:rPr>
              <a:t>bevételi arányok).</a:t>
            </a:r>
          </a:p>
          <a:p>
            <a:pPr algn="ctr"/>
            <a:r>
              <a:rPr lang="hu-HU" dirty="0" smtClean="0">
                <a:latin typeface="Century Gothic" panose="020B0502020202020204" pitchFamily="34" charset="0"/>
              </a:rPr>
              <a:t/>
            </a:r>
            <a:br>
              <a:rPr lang="hu-HU" dirty="0" smtClean="0">
                <a:latin typeface="Century Gothic" panose="020B0502020202020204" pitchFamily="34" charset="0"/>
              </a:rPr>
            </a:br>
            <a:r>
              <a:rPr lang="hu-HU" b="1" dirty="0" smtClean="0">
                <a:latin typeface="Century Gothic" panose="020B0502020202020204" pitchFamily="34" charset="0"/>
              </a:rPr>
              <a:t>Miben </a:t>
            </a:r>
            <a:r>
              <a:rPr lang="hu-HU" b="1" dirty="0">
                <a:latin typeface="Century Gothic" panose="020B0502020202020204" pitchFamily="34" charset="0"/>
              </a:rPr>
              <a:t>segítenek a KPI-k?</a:t>
            </a:r>
          </a:p>
          <a:p>
            <a:r>
              <a:rPr lang="hu-HU" b="1" dirty="0">
                <a:latin typeface="Century Gothic" panose="020B0502020202020204" pitchFamily="34" charset="0"/>
              </a:rPr>
              <a:t>Teljesítmény mérésére:</a:t>
            </a:r>
            <a:r>
              <a:rPr lang="hu-HU" dirty="0">
                <a:latin typeface="Century Gothic" panose="020B0502020202020204" pitchFamily="34" charset="0"/>
              </a:rPr>
              <a:t> </a:t>
            </a:r>
          </a:p>
          <a:p>
            <a:pPr fontAlgn="ctr"/>
            <a:r>
              <a:rPr lang="hu-HU" dirty="0">
                <a:latin typeface="Century Gothic" panose="020B0502020202020204" pitchFamily="34" charset="0"/>
              </a:rPr>
              <a:t>Lehetővé teszik a szervezet vagy egy-egy részleg (pl. marketing, értékesítés) hatékonyságának objektív értékelését. </a:t>
            </a:r>
            <a:endParaRPr lang="hu-HU" dirty="0" smtClean="0">
              <a:latin typeface="Century Gothic" panose="020B0502020202020204" pitchFamily="34" charset="0"/>
            </a:endParaRPr>
          </a:p>
          <a:p>
            <a:pPr fontAlgn="ctr"/>
            <a:endParaRPr lang="hu-HU" dirty="0">
              <a:latin typeface="Century Gothic" panose="020B0502020202020204" pitchFamily="34" charset="0"/>
            </a:endParaRPr>
          </a:p>
          <a:p>
            <a:r>
              <a:rPr lang="hu-HU" b="1" dirty="0">
                <a:latin typeface="Century Gothic" panose="020B0502020202020204" pitchFamily="34" charset="0"/>
              </a:rPr>
              <a:t>Célok elérésének nyomon követésére:</a:t>
            </a:r>
            <a:r>
              <a:rPr lang="hu-HU" dirty="0">
                <a:latin typeface="Century Gothic" panose="020B0502020202020204" pitchFamily="34" charset="0"/>
              </a:rPr>
              <a:t> </a:t>
            </a:r>
          </a:p>
          <a:p>
            <a:pPr fontAlgn="ctr"/>
            <a:r>
              <a:rPr lang="hu-HU" dirty="0">
                <a:latin typeface="Century Gothic" panose="020B0502020202020204" pitchFamily="34" charset="0"/>
              </a:rPr>
              <a:t>Segítenek a vállalatnak megérteni, hogy hol tart a kitűzött céljai felé vezető úton</a:t>
            </a:r>
            <a:r>
              <a:rPr lang="hu-HU" dirty="0" smtClean="0">
                <a:latin typeface="Century Gothic" panose="020B0502020202020204" pitchFamily="34" charset="0"/>
              </a:rPr>
              <a:t>.</a:t>
            </a:r>
          </a:p>
          <a:p>
            <a:pPr fontAlgn="ctr"/>
            <a:r>
              <a:rPr lang="hu-HU" dirty="0">
                <a:latin typeface="Century Gothic" panose="020B0502020202020204" pitchFamily="34" charset="0"/>
              </a:rPr>
              <a:t> </a:t>
            </a:r>
          </a:p>
          <a:p>
            <a:r>
              <a:rPr lang="hu-HU" b="1" dirty="0">
                <a:latin typeface="Century Gothic" panose="020B0502020202020204" pitchFamily="34" charset="0"/>
              </a:rPr>
              <a:t>Döntéshozatal támogatására:</a:t>
            </a:r>
            <a:r>
              <a:rPr lang="hu-HU" dirty="0">
                <a:latin typeface="Century Gothic" panose="020B0502020202020204" pitchFamily="34" charset="0"/>
              </a:rPr>
              <a:t> </a:t>
            </a:r>
          </a:p>
          <a:p>
            <a:pPr fontAlgn="ctr"/>
            <a:r>
              <a:rPr lang="hu-HU" dirty="0" err="1">
                <a:latin typeface="Century Gothic" panose="020B0502020202020204" pitchFamily="34" charset="0"/>
              </a:rPr>
              <a:t>Adatvezérelt</a:t>
            </a:r>
            <a:r>
              <a:rPr lang="hu-HU" dirty="0">
                <a:latin typeface="Century Gothic" panose="020B0502020202020204" pitchFamily="34" charset="0"/>
              </a:rPr>
              <a:t> döntéseket tesznek lehetővé, és segítenek az üzleti </a:t>
            </a:r>
            <a:r>
              <a:rPr lang="hu-HU" dirty="0" smtClean="0">
                <a:latin typeface="Century Gothic" panose="020B0502020202020204" pitchFamily="34" charset="0"/>
              </a:rPr>
              <a:t>stratégiák finomításában</a:t>
            </a:r>
            <a:r>
              <a:rPr lang="hu-HU" dirty="0">
                <a:latin typeface="Century Gothic" panose="020B0502020202020204" pitchFamily="34" charset="0"/>
              </a:rPr>
              <a:t>. </a:t>
            </a:r>
            <a:endParaRPr lang="hu-HU" dirty="0" smtClean="0">
              <a:latin typeface="Century Gothic" panose="020B0502020202020204" pitchFamily="34" charset="0"/>
            </a:endParaRPr>
          </a:p>
          <a:p>
            <a:pPr fontAlgn="ctr"/>
            <a:endParaRPr lang="hu-HU" dirty="0">
              <a:latin typeface="Century Gothic" panose="020B0502020202020204" pitchFamily="34" charset="0"/>
            </a:endParaRPr>
          </a:p>
          <a:p>
            <a:r>
              <a:rPr lang="hu-HU" b="1" dirty="0">
                <a:latin typeface="Century Gothic" panose="020B0502020202020204" pitchFamily="34" charset="0"/>
              </a:rPr>
              <a:t>Stratégiai irányításra:</a:t>
            </a:r>
            <a:r>
              <a:rPr lang="hu-HU" dirty="0">
                <a:latin typeface="Century Gothic" panose="020B0502020202020204" pitchFamily="34" charset="0"/>
              </a:rPr>
              <a:t> </a:t>
            </a:r>
          </a:p>
          <a:p>
            <a:r>
              <a:rPr lang="hu-HU" dirty="0">
                <a:latin typeface="Century Gothic" panose="020B0502020202020204" pitchFamily="34" charset="0"/>
              </a:rPr>
              <a:t>A folyamatos </a:t>
            </a:r>
            <a:r>
              <a:rPr lang="hu-HU" dirty="0" err="1">
                <a:latin typeface="Century Gothic" panose="020B0502020202020204" pitchFamily="34" charset="0"/>
              </a:rPr>
              <a:t>monitorozás</a:t>
            </a:r>
            <a:r>
              <a:rPr lang="hu-HU" dirty="0">
                <a:latin typeface="Century Gothic" panose="020B0502020202020204" pitchFamily="34" charset="0"/>
              </a:rPr>
              <a:t> révén a vállalatok gyorsan reagálhatnak a piaci változásokra és optimalizálhatják a működést. 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dirty="0">
                <a:latin typeface="Century Gothic" panose="020B0502020202020204" pitchFamily="34" charset="0"/>
              </a:rPr>
              <a:t> </a:t>
            </a:r>
          </a:p>
          <a:p>
            <a:r>
              <a:rPr lang="hu-HU" dirty="0"/>
              <a:t>  </a:t>
            </a:r>
          </a:p>
          <a:p>
            <a:endParaRPr lang="hu-HU" sz="2000" dirty="0" smtClean="0"/>
          </a:p>
          <a:p>
            <a:endParaRPr lang="hu-HU" sz="2000" dirty="0"/>
          </a:p>
        </p:txBody>
      </p:sp>
    </p:spTree>
    <p:extLst>
      <p:ext uri="{BB962C8B-B14F-4D97-AF65-F5344CB8AC3E}">
        <p14:creationId xmlns:p14="http://schemas.microsoft.com/office/powerpoint/2010/main" val="566672468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888275" y="836024"/>
            <a:ext cx="10676707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 </a:t>
            </a:r>
            <a:r>
              <a:rPr lang="hu-HU" sz="2000" dirty="0">
                <a:latin typeface="Century Gothic" panose="020B0502020202020204" pitchFamily="34" charset="0"/>
              </a:rPr>
              <a:t> 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>A hatékony KPI mutatók meghatározása nem valósulhat meg </a:t>
            </a:r>
            <a:r>
              <a:rPr lang="hu-HU" sz="2000" b="1" dirty="0">
                <a:latin typeface="Century Gothic" panose="020B0502020202020204" pitchFamily="34" charset="0"/>
              </a:rPr>
              <a:t>szervezeti célkitűzések</a:t>
            </a:r>
            <a:r>
              <a:rPr lang="hu-HU" sz="2000" dirty="0">
                <a:latin typeface="Century Gothic" panose="020B0502020202020204" pitchFamily="34" charset="0"/>
              </a:rPr>
              <a:t> nélkül, amelyek úgynevezett </a:t>
            </a:r>
            <a:r>
              <a:rPr lang="hu-HU" sz="2000" b="1" u="sng" dirty="0" smtClean="0">
                <a:latin typeface="Century Gothic" panose="020B0502020202020204" pitchFamily="34" charset="0"/>
              </a:rPr>
              <a:t>SMART célokat</a:t>
            </a:r>
            <a:r>
              <a:rPr lang="hu-HU" sz="2000" dirty="0">
                <a:latin typeface="Century Gothic" panose="020B0502020202020204" pitchFamily="34" charset="0"/>
              </a:rPr>
              <a:t> foglalnak magukba</a:t>
            </a:r>
            <a:r>
              <a:rPr lang="hu-HU" sz="2000" dirty="0" smtClean="0">
                <a:latin typeface="Century Gothic" panose="020B0502020202020204" pitchFamily="34" charset="0"/>
              </a:rPr>
              <a:t>.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pPr lvl="0" fontAlgn="base"/>
            <a:r>
              <a:rPr lang="hu-HU" sz="2000" b="1" dirty="0">
                <a:latin typeface="Century Gothic" panose="020B0502020202020204" pitchFamily="34" charset="0"/>
              </a:rPr>
              <a:t>S</a:t>
            </a:r>
            <a:r>
              <a:rPr lang="hu-HU" sz="2000" dirty="0">
                <a:latin typeface="Century Gothic" panose="020B0502020202020204" pitchFamily="34" charset="0"/>
              </a:rPr>
              <a:t> = </a:t>
            </a:r>
            <a:r>
              <a:rPr lang="hu-HU" sz="2000" i="1" dirty="0" err="1">
                <a:latin typeface="Century Gothic" panose="020B0502020202020204" pitchFamily="34" charset="0"/>
              </a:rPr>
              <a:t>Specific</a:t>
            </a:r>
            <a:r>
              <a:rPr lang="hu-HU" sz="2000" dirty="0">
                <a:latin typeface="Century Gothic" panose="020B0502020202020204" pitchFamily="34" charset="0"/>
              </a:rPr>
              <a:t> – </a:t>
            </a:r>
            <a:r>
              <a:rPr lang="hu-HU" sz="2000" b="1" dirty="0">
                <a:latin typeface="Century Gothic" panose="020B0502020202020204" pitchFamily="34" charset="0"/>
              </a:rPr>
              <a:t>Specifikus</a:t>
            </a:r>
            <a:r>
              <a:rPr lang="hu-HU" sz="2000" dirty="0">
                <a:latin typeface="Century Gothic" panose="020B0502020202020204" pitchFamily="34" charset="0"/>
              </a:rPr>
              <a:t>: részletesen, pontosan megfogalmazott célok;</a:t>
            </a:r>
          </a:p>
          <a:p>
            <a:pPr lvl="0" fontAlgn="base"/>
            <a:r>
              <a:rPr lang="hu-HU" sz="2000" b="1" dirty="0">
                <a:latin typeface="Century Gothic" panose="020B0502020202020204" pitchFamily="34" charset="0"/>
              </a:rPr>
              <a:t>M</a:t>
            </a:r>
            <a:r>
              <a:rPr lang="hu-HU" sz="2000" dirty="0">
                <a:latin typeface="Century Gothic" panose="020B0502020202020204" pitchFamily="34" charset="0"/>
              </a:rPr>
              <a:t> = </a:t>
            </a:r>
            <a:r>
              <a:rPr lang="hu-HU" sz="2000" i="1" dirty="0" err="1">
                <a:latin typeface="Century Gothic" panose="020B0502020202020204" pitchFamily="34" charset="0"/>
              </a:rPr>
              <a:t>Measurable</a:t>
            </a:r>
            <a:r>
              <a:rPr lang="hu-HU" sz="2000" dirty="0">
                <a:latin typeface="Century Gothic" panose="020B0502020202020204" pitchFamily="34" charset="0"/>
              </a:rPr>
              <a:t> – </a:t>
            </a:r>
            <a:r>
              <a:rPr lang="hu-HU" sz="2000" b="1" dirty="0">
                <a:latin typeface="Century Gothic" panose="020B0502020202020204" pitchFamily="34" charset="0"/>
              </a:rPr>
              <a:t>Mérhető</a:t>
            </a:r>
            <a:r>
              <a:rPr lang="hu-HU" sz="2000" dirty="0">
                <a:latin typeface="Century Gothic" panose="020B0502020202020204" pitchFamily="34" charset="0"/>
              </a:rPr>
              <a:t>: a cél elérése számszerűsíthető legyen;</a:t>
            </a:r>
          </a:p>
          <a:p>
            <a:pPr lvl="0" fontAlgn="base"/>
            <a:r>
              <a:rPr lang="hu-HU" sz="2000" b="1" dirty="0">
                <a:latin typeface="Century Gothic" panose="020B0502020202020204" pitchFamily="34" charset="0"/>
              </a:rPr>
              <a:t>A </a:t>
            </a:r>
            <a:r>
              <a:rPr lang="hu-HU" sz="2000" dirty="0">
                <a:latin typeface="Century Gothic" panose="020B0502020202020204" pitchFamily="34" charset="0"/>
              </a:rPr>
              <a:t>= </a:t>
            </a:r>
            <a:r>
              <a:rPr lang="hu-HU" sz="2000" i="1" dirty="0" err="1">
                <a:latin typeface="Century Gothic" panose="020B0502020202020204" pitchFamily="34" charset="0"/>
              </a:rPr>
              <a:t>Achievable</a:t>
            </a:r>
            <a:r>
              <a:rPr lang="hu-HU" sz="2000" dirty="0">
                <a:latin typeface="Century Gothic" panose="020B0502020202020204" pitchFamily="34" charset="0"/>
              </a:rPr>
              <a:t> – </a:t>
            </a:r>
            <a:r>
              <a:rPr lang="hu-HU" sz="2000" b="1" dirty="0">
                <a:latin typeface="Century Gothic" panose="020B0502020202020204" pitchFamily="34" charset="0"/>
              </a:rPr>
              <a:t>Elérhető</a:t>
            </a:r>
            <a:r>
              <a:rPr lang="hu-HU" sz="2000" dirty="0">
                <a:latin typeface="Century Gothic" panose="020B0502020202020204" pitchFamily="34" charset="0"/>
              </a:rPr>
              <a:t>: a képességeinkhez és a piaci helyzethez mérten ne legyen lehetetlen az adott cél teljesítése;</a:t>
            </a:r>
          </a:p>
          <a:p>
            <a:pPr lvl="0" fontAlgn="base"/>
            <a:r>
              <a:rPr lang="hu-HU" sz="2000" b="1" dirty="0">
                <a:latin typeface="Century Gothic" panose="020B0502020202020204" pitchFamily="34" charset="0"/>
              </a:rPr>
              <a:t>R</a:t>
            </a:r>
            <a:r>
              <a:rPr lang="hu-HU" sz="2000" dirty="0">
                <a:latin typeface="Century Gothic" panose="020B0502020202020204" pitchFamily="34" charset="0"/>
              </a:rPr>
              <a:t> = </a:t>
            </a:r>
            <a:r>
              <a:rPr lang="hu-HU" sz="2000" i="1" dirty="0" err="1">
                <a:latin typeface="Century Gothic" panose="020B0502020202020204" pitchFamily="34" charset="0"/>
              </a:rPr>
              <a:t>Relevant</a:t>
            </a:r>
            <a:r>
              <a:rPr lang="hu-HU" sz="2000" dirty="0">
                <a:latin typeface="Century Gothic" panose="020B0502020202020204" pitchFamily="34" charset="0"/>
              </a:rPr>
              <a:t> – </a:t>
            </a:r>
            <a:r>
              <a:rPr lang="hu-HU" sz="2000" b="1" dirty="0">
                <a:latin typeface="Century Gothic" panose="020B0502020202020204" pitchFamily="34" charset="0"/>
              </a:rPr>
              <a:t>Releváns</a:t>
            </a:r>
            <a:r>
              <a:rPr lang="hu-HU" sz="2000" dirty="0">
                <a:latin typeface="Century Gothic" panose="020B0502020202020204" pitchFamily="34" charset="0"/>
              </a:rPr>
              <a:t>: a cégünk számára fontos, jelentős legyen a cél elérése;</a:t>
            </a:r>
          </a:p>
          <a:p>
            <a:pPr lvl="0" fontAlgn="base"/>
            <a:r>
              <a:rPr lang="hu-HU" sz="2000" b="1" dirty="0">
                <a:latin typeface="Century Gothic" panose="020B0502020202020204" pitchFamily="34" charset="0"/>
              </a:rPr>
              <a:t>T</a:t>
            </a:r>
            <a:r>
              <a:rPr lang="hu-HU" sz="2000" dirty="0">
                <a:latin typeface="Century Gothic" panose="020B0502020202020204" pitchFamily="34" charset="0"/>
              </a:rPr>
              <a:t> = </a:t>
            </a:r>
            <a:r>
              <a:rPr lang="hu-HU" sz="2000" i="1" dirty="0">
                <a:latin typeface="Century Gothic" panose="020B0502020202020204" pitchFamily="34" charset="0"/>
              </a:rPr>
              <a:t>Time-</a:t>
            </a:r>
            <a:r>
              <a:rPr lang="hu-HU" sz="2000" i="1" dirty="0" err="1">
                <a:latin typeface="Century Gothic" panose="020B0502020202020204" pitchFamily="34" charset="0"/>
              </a:rPr>
              <a:t>bound</a:t>
            </a:r>
            <a:r>
              <a:rPr lang="hu-HU" sz="2000" dirty="0">
                <a:latin typeface="Century Gothic" panose="020B0502020202020204" pitchFamily="34" charset="0"/>
              </a:rPr>
              <a:t> – </a:t>
            </a:r>
            <a:r>
              <a:rPr lang="hu-HU" sz="2000" b="1" dirty="0">
                <a:latin typeface="Century Gothic" panose="020B0502020202020204" pitchFamily="34" charset="0"/>
              </a:rPr>
              <a:t>Időhöz kötött</a:t>
            </a:r>
            <a:r>
              <a:rPr lang="hu-HU" sz="2000" dirty="0">
                <a:latin typeface="Century Gothic" panose="020B0502020202020204" pitchFamily="34" charset="0"/>
              </a:rPr>
              <a:t>: milyen határidőt szabunk a megvalósításra.</a:t>
            </a:r>
          </a:p>
          <a:p>
            <a:endParaRPr lang="hu-HU" sz="2000" dirty="0" smtClean="0">
              <a:latin typeface="Century Gothic" panose="020B0502020202020204" pitchFamily="34" charset="0"/>
            </a:endParaRPr>
          </a:p>
          <a:p>
            <a:r>
              <a:rPr lang="hu-HU" sz="2000" dirty="0" smtClean="0">
                <a:latin typeface="Century Gothic" panose="020B0502020202020204" pitchFamily="34" charset="0"/>
              </a:rPr>
              <a:t>Ha </a:t>
            </a:r>
            <a:r>
              <a:rPr lang="hu-HU" sz="2000" dirty="0">
                <a:latin typeface="Century Gothic" panose="020B0502020202020204" pitchFamily="34" charset="0"/>
              </a:rPr>
              <a:t>ezeket a szempontokat figyelembe vesszük, akkor igazán hatékony KPI mutatók segítségével fogjuk vizsgálni a vállalkozásunk eredményes működését és előrehaladását.</a:t>
            </a:r>
          </a:p>
          <a:p>
            <a:endParaRPr lang="hu-HU" sz="2000" dirty="0"/>
          </a:p>
          <a:p>
            <a:endParaRPr lang="hu-HU" sz="2000" dirty="0" smtClean="0"/>
          </a:p>
          <a:p>
            <a:endParaRPr lang="hu-HU" sz="2000" dirty="0"/>
          </a:p>
          <a:p>
            <a:endParaRPr lang="hu-HU" sz="2000" dirty="0" smtClean="0"/>
          </a:p>
          <a:p>
            <a:endParaRPr lang="hu-HU" sz="2000" dirty="0"/>
          </a:p>
        </p:txBody>
      </p:sp>
    </p:spTree>
    <p:extLst>
      <p:ext uri="{BB962C8B-B14F-4D97-AF65-F5344CB8AC3E}">
        <p14:creationId xmlns:p14="http://schemas.microsoft.com/office/powerpoint/2010/main" val="4184351138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1123406" y="557350"/>
            <a:ext cx="10676707" cy="7109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>
                <a:latin typeface="Century Gothic" panose="020B0502020202020204" pitchFamily="34" charset="0"/>
              </a:rPr>
              <a:t> </a:t>
            </a:r>
            <a:r>
              <a:rPr lang="hu-HU" sz="2000" dirty="0">
                <a:latin typeface="Century Gothic" panose="020B0502020202020204" pitchFamily="34" charset="0"/>
              </a:rPr>
              <a:t> </a:t>
            </a:r>
          </a:p>
          <a:p>
            <a:pPr lvl="0"/>
            <a:r>
              <a:rPr lang="hu-HU" sz="2400" b="1" dirty="0">
                <a:latin typeface="Century Gothic" panose="020B0502020202020204" pitchFamily="34" charset="0"/>
              </a:rPr>
              <a:t>Értékesítés:</a:t>
            </a:r>
            <a:endParaRPr lang="hu-HU" sz="2400" dirty="0">
              <a:latin typeface="Century Gothic" panose="020B0502020202020204" pitchFamily="34" charset="0"/>
            </a:endParaRPr>
          </a:p>
          <a:p>
            <a:pPr lvl="1"/>
            <a:r>
              <a:rPr lang="hu-HU" sz="2400" dirty="0">
                <a:latin typeface="Century Gothic" panose="020B0502020202020204" pitchFamily="34" charset="0"/>
              </a:rPr>
              <a:t>Árbevétel, havi bontásban</a:t>
            </a:r>
          </a:p>
          <a:p>
            <a:pPr lvl="1"/>
            <a:r>
              <a:rPr lang="hu-HU" sz="2400" dirty="0">
                <a:latin typeface="Century Gothic" panose="020B0502020202020204" pitchFamily="34" charset="0"/>
              </a:rPr>
              <a:t>Termékértékesítések </a:t>
            </a:r>
            <a:r>
              <a:rPr lang="hu-HU" sz="2400" dirty="0" smtClean="0">
                <a:latin typeface="Century Gothic" panose="020B0502020202020204" pitchFamily="34" charset="0"/>
              </a:rPr>
              <a:t>száma</a:t>
            </a:r>
          </a:p>
          <a:p>
            <a:pPr lvl="1"/>
            <a:endParaRPr lang="hu-HU" sz="2400" dirty="0">
              <a:latin typeface="Century Gothic" panose="020B0502020202020204" pitchFamily="34" charset="0"/>
            </a:endParaRPr>
          </a:p>
          <a:p>
            <a:pPr lvl="0"/>
            <a:r>
              <a:rPr lang="hu-HU" sz="2400" b="1" dirty="0">
                <a:latin typeface="Century Gothic" panose="020B0502020202020204" pitchFamily="34" charset="0"/>
              </a:rPr>
              <a:t>Marketing:</a:t>
            </a:r>
            <a:endParaRPr lang="hu-HU" sz="2400" dirty="0">
              <a:latin typeface="Century Gothic" panose="020B0502020202020204" pitchFamily="34" charset="0"/>
            </a:endParaRPr>
          </a:p>
          <a:p>
            <a:pPr lvl="1"/>
            <a:r>
              <a:rPr lang="hu-HU" sz="2400" dirty="0">
                <a:latin typeface="Century Gothic" panose="020B0502020202020204" pitchFamily="34" charset="0"/>
              </a:rPr>
              <a:t>Új hírlevél-feliratkozók száma egy adott hónapban</a:t>
            </a:r>
          </a:p>
          <a:p>
            <a:pPr lvl="1"/>
            <a:r>
              <a:rPr lang="hu-HU" sz="2400" dirty="0">
                <a:latin typeface="Century Gothic" panose="020B0502020202020204" pitchFamily="34" charset="0"/>
              </a:rPr>
              <a:t>Visszatérő ügyfelek </a:t>
            </a:r>
            <a:r>
              <a:rPr lang="hu-HU" sz="2400" dirty="0" smtClean="0">
                <a:latin typeface="Century Gothic" panose="020B0502020202020204" pitchFamily="34" charset="0"/>
              </a:rPr>
              <a:t>aránya</a:t>
            </a:r>
          </a:p>
          <a:p>
            <a:pPr lvl="1"/>
            <a:endParaRPr lang="hu-HU" sz="2400" dirty="0">
              <a:latin typeface="Century Gothic" panose="020B0502020202020204" pitchFamily="34" charset="0"/>
            </a:endParaRPr>
          </a:p>
          <a:p>
            <a:pPr lvl="0"/>
            <a:r>
              <a:rPr lang="hu-HU" sz="2400" b="1" dirty="0">
                <a:latin typeface="Century Gothic" panose="020B0502020202020204" pitchFamily="34" charset="0"/>
              </a:rPr>
              <a:t>Ügyfélszolgálat:</a:t>
            </a:r>
            <a:endParaRPr lang="hu-HU" sz="2400" dirty="0">
              <a:latin typeface="Century Gothic" panose="020B0502020202020204" pitchFamily="34" charset="0"/>
            </a:endParaRPr>
          </a:p>
          <a:p>
            <a:pPr lvl="1"/>
            <a:r>
              <a:rPr lang="hu-HU" sz="2400" dirty="0">
                <a:latin typeface="Century Gothic" panose="020B0502020202020204" pitchFamily="34" charset="0"/>
              </a:rPr>
              <a:t>Ügyfélvélemények átlagos </a:t>
            </a:r>
            <a:r>
              <a:rPr lang="hu-HU" sz="2400" dirty="0" smtClean="0">
                <a:latin typeface="Century Gothic" panose="020B0502020202020204" pitchFamily="34" charset="0"/>
              </a:rPr>
              <a:t>értékelése</a:t>
            </a:r>
          </a:p>
          <a:p>
            <a:pPr lvl="1"/>
            <a:endParaRPr lang="hu-HU" sz="2400" dirty="0">
              <a:latin typeface="Century Gothic" panose="020B0502020202020204" pitchFamily="34" charset="0"/>
            </a:endParaRPr>
          </a:p>
          <a:p>
            <a:pPr lvl="0"/>
            <a:r>
              <a:rPr lang="hu-HU" sz="2400" b="1" dirty="0">
                <a:latin typeface="Century Gothic" panose="020B0502020202020204" pitchFamily="34" charset="0"/>
              </a:rPr>
              <a:t>Pénzügy:</a:t>
            </a:r>
            <a:endParaRPr lang="hu-HU" sz="2400" dirty="0">
              <a:latin typeface="Century Gothic" panose="020B0502020202020204" pitchFamily="34" charset="0"/>
            </a:endParaRPr>
          </a:p>
          <a:p>
            <a:pPr lvl="1"/>
            <a:r>
              <a:rPr lang="hu-HU" sz="2400" dirty="0">
                <a:latin typeface="Century Gothic" panose="020B0502020202020204" pitchFamily="34" charset="0"/>
              </a:rPr>
              <a:t>Nettó profit növekedése az előző évhez képest</a:t>
            </a:r>
          </a:p>
          <a:p>
            <a:pPr lvl="1"/>
            <a:r>
              <a:rPr lang="hu-HU" sz="2400" dirty="0">
                <a:latin typeface="Century Gothic" panose="020B0502020202020204" pitchFamily="34" charset="0"/>
              </a:rPr>
              <a:t>Befektetési megtérülés (ROI)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endParaRPr lang="hu-HU" sz="2000" dirty="0" smtClean="0">
              <a:latin typeface="Century Gothic" panose="020B0502020202020204" pitchFamily="34" charset="0"/>
            </a:endParaRP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endParaRPr lang="hu-HU" sz="2000" dirty="0" smtClean="0">
              <a:latin typeface="Century Gothic" panose="020B0502020202020204" pitchFamily="34" charset="0"/>
            </a:endParaRPr>
          </a:p>
          <a:p>
            <a:endParaRPr lang="hu-HU" sz="20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9704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3265715" y="2516777"/>
            <a:ext cx="1029353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6000" b="1" dirty="0" smtClean="0">
                <a:latin typeface="Century Gothic" panose="020B0502020202020204" pitchFamily="34" charset="0"/>
              </a:rPr>
              <a:t>Üzleti terv</a:t>
            </a:r>
          </a:p>
          <a:p>
            <a:endParaRPr lang="hu-HU" sz="2400" b="1" dirty="0">
              <a:latin typeface="Century Gothic" panose="020B0502020202020204" pitchFamily="34" charset="0"/>
            </a:endParaRPr>
          </a:p>
          <a:p>
            <a:endParaRPr lang="hu-HU" sz="2000" dirty="0"/>
          </a:p>
          <a:p>
            <a:endParaRPr lang="hu-HU" sz="2000" dirty="0" smtClean="0"/>
          </a:p>
          <a:p>
            <a:endParaRPr lang="hu-HU" sz="2000" dirty="0"/>
          </a:p>
          <a:p>
            <a:endParaRPr lang="hu-HU" sz="2000" dirty="0" smtClean="0"/>
          </a:p>
          <a:p>
            <a:endParaRPr lang="hu-HU" sz="2000" dirty="0"/>
          </a:p>
          <a:p>
            <a:endParaRPr lang="hu-HU" sz="2000" dirty="0" smtClean="0"/>
          </a:p>
          <a:p>
            <a:endParaRPr lang="hu-HU" sz="2000" dirty="0"/>
          </a:p>
        </p:txBody>
      </p:sp>
    </p:spTree>
    <p:extLst>
      <p:ext uri="{BB962C8B-B14F-4D97-AF65-F5344CB8AC3E}">
        <p14:creationId xmlns:p14="http://schemas.microsoft.com/office/powerpoint/2010/main" val="466211596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914401" y="600891"/>
            <a:ext cx="10293532" cy="7602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dirty="0" smtClean="0">
                <a:latin typeface="Century Gothic" panose="020B0502020202020204" pitchFamily="34" charset="0"/>
              </a:rPr>
              <a:t>Üzleti terv</a:t>
            </a:r>
          </a:p>
          <a:p>
            <a:endParaRPr lang="hu-HU" sz="2400" b="1" dirty="0">
              <a:latin typeface="Century Gothic" panose="020B0502020202020204" pitchFamily="34" charset="0"/>
            </a:endParaRPr>
          </a:p>
          <a:p>
            <a:r>
              <a:rPr lang="hu-HU" sz="2000" dirty="0">
                <a:latin typeface="Century Gothic" panose="020B0502020202020204" pitchFamily="34" charset="0"/>
              </a:rPr>
              <a:t>Az üzleti terv a vállalkozás egyik legfontosabb dokumentuma, hiszen</a:t>
            </a:r>
            <a:r>
              <a:rPr lang="hu-HU" sz="2000" dirty="0" smtClean="0">
                <a:latin typeface="Century Gothic" panose="020B0502020202020204" pitchFamily="34" charset="0"/>
              </a:rPr>
              <a:t>: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b="1" dirty="0">
                <a:latin typeface="Century Gothic" panose="020B0502020202020204" pitchFamily="34" charset="0"/>
              </a:rPr>
              <a:t>Átláthatóvá teszi a cég működését:</a:t>
            </a:r>
            <a:r>
              <a:rPr lang="hu-HU" sz="2000" dirty="0">
                <a:latin typeface="Century Gothic" panose="020B0502020202020204" pitchFamily="34" charset="0"/>
              </a:rPr>
              <a:t> lehetővé teszi, hogy a vezető </a:t>
            </a:r>
            <a:r>
              <a:rPr lang="hu-HU" sz="2000" dirty="0" smtClean="0">
                <a:latin typeface="Century Gothic" panose="020B0502020202020204" pitchFamily="34" charset="0"/>
              </a:rPr>
              <a:t>lássa </a:t>
            </a:r>
            <a:r>
              <a:rPr lang="hu-HU" sz="2000" dirty="0">
                <a:latin typeface="Century Gothic" panose="020B0502020202020204" pitchFamily="34" charset="0"/>
              </a:rPr>
              <a:t>a vállalkozás előnyeit, gyengeségeit és a versenytársakhoz viszonyított helyzetét</a:t>
            </a:r>
            <a:r>
              <a:rPr lang="hu-HU" sz="2000" dirty="0" smtClean="0">
                <a:latin typeface="Century Gothic" panose="020B0502020202020204" pitchFamily="34" charset="0"/>
              </a:rPr>
              <a:t>.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b="1" dirty="0">
                <a:latin typeface="Century Gothic" panose="020B0502020202020204" pitchFamily="34" charset="0"/>
              </a:rPr>
              <a:t>Segíti a stratégiai gondolkodást:</a:t>
            </a:r>
            <a:r>
              <a:rPr lang="hu-HU" sz="2000" dirty="0">
                <a:latin typeface="Century Gothic" panose="020B0502020202020204" pitchFamily="34" charset="0"/>
              </a:rPr>
              <a:t> az üzleti terv készítése során a vezető kénytelen kritikus, logikus gondolkodásra, ami már önmagában tisztább üzleti döntésekhez vezet</a:t>
            </a:r>
            <a:r>
              <a:rPr lang="hu-HU" sz="2000" dirty="0" smtClean="0">
                <a:latin typeface="Century Gothic" panose="020B0502020202020204" pitchFamily="34" charset="0"/>
              </a:rPr>
              <a:t>.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b="1" dirty="0">
                <a:latin typeface="Century Gothic" panose="020B0502020202020204" pitchFamily="34" charset="0"/>
              </a:rPr>
              <a:t>Referencia és iránymutatás:</a:t>
            </a:r>
            <a:r>
              <a:rPr lang="hu-HU" sz="2000" dirty="0">
                <a:latin typeface="Century Gothic" panose="020B0502020202020204" pitchFamily="34" charset="0"/>
              </a:rPr>
              <a:t> a dokumentum segítségével nyomon követhető a cég </a:t>
            </a:r>
            <a:r>
              <a:rPr lang="hu-HU" sz="2000" dirty="0" err="1">
                <a:latin typeface="Century Gothic" panose="020B0502020202020204" pitchFamily="34" charset="0"/>
              </a:rPr>
              <a:t>előrehaladása</a:t>
            </a:r>
            <a:r>
              <a:rPr lang="hu-HU" sz="2000" dirty="0">
                <a:latin typeface="Century Gothic" panose="020B0502020202020204" pitchFamily="34" charset="0"/>
              </a:rPr>
              <a:t>, a kitűzött célok teljesítése, és lehetővé teszi a szükséges kiigazításokat</a:t>
            </a:r>
            <a:r>
              <a:rPr lang="hu-HU" sz="2000" dirty="0" smtClean="0">
                <a:latin typeface="Century Gothic" panose="020B0502020202020204" pitchFamily="34" charset="0"/>
              </a:rPr>
              <a:t>.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b="1" dirty="0">
                <a:latin typeface="Century Gothic" panose="020B0502020202020204" pitchFamily="34" charset="0"/>
              </a:rPr>
              <a:t>Külső és belső kommunikáció:</a:t>
            </a:r>
            <a:r>
              <a:rPr lang="hu-HU" sz="2000" dirty="0">
                <a:latin typeface="Century Gothic" panose="020B0502020202020204" pitchFamily="34" charset="0"/>
              </a:rPr>
              <a:t> az üzleti terv egyszerre szolgál a belső csapat, a partnerek, befektetők és akár pályázatok számára is</a:t>
            </a:r>
            <a:r>
              <a:rPr lang="hu-HU" sz="2000" dirty="0"/>
              <a:t>.</a:t>
            </a:r>
          </a:p>
          <a:p>
            <a:endParaRPr lang="hu-HU" sz="2000" dirty="0"/>
          </a:p>
          <a:p>
            <a:endParaRPr lang="hu-HU" sz="2000" dirty="0" smtClean="0"/>
          </a:p>
          <a:p>
            <a:endParaRPr lang="hu-HU" sz="2000" dirty="0"/>
          </a:p>
          <a:p>
            <a:endParaRPr lang="hu-HU" sz="2000" dirty="0" smtClean="0"/>
          </a:p>
          <a:p>
            <a:endParaRPr lang="hu-HU" sz="2000" dirty="0"/>
          </a:p>
          <a:p>
            <a:endParaRPr lang="hu-HU" sz="2000" dirty="0" smtClean="0"/>
          </a:p>
          <a:p>
            <a:endParaRPr lang="hu-HU" sz="2000" dirty="0"/>
          </a:p>
        </p:txBody>
      </p:sp>
    </p:spTree>
    <p:extLst>
      <p:ext uri="{BB962C8B-B14F-4D97-AF65-F5344CB8AC3E}">
        <p14:creationId xmlns:p14="http://schemas.microsoft.com/office/powerpoint/2010/main" val="3296370307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914401" y="600891"/>
            <a:ext cx="10293532" cy="69249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800" b="1" dirty="0" smtClean="0">
                <a:latin typeface="Century Gothic" panose="020B0502020202020204" pitchFamily="34" charset="0"/>
              </a:rPr>
              <a:t>Üzleti terv részei</a:t>
            </a:r>
          </a:p>
          <a:p>
            <a:endParaRPr lang="hu-HU" sz="2400" b="1" dirty="0">
              <a:latin typeface="Century Gothic" panose="020B0502020202020204" pitchFamily="34" charset="0"/>
            </a:endParaRPr>
          </a:p>
          <a:p>
            <a:r>
              <a:rPr lang="hu-HU" sz="2800" b="1" dirty="0">
                <a:latin typeface="Century Gothic" panose="020B0502020202020204" pitchFamily="34" charset="0"/>
              </a:rPr>
              <a:t>Vezetői összefoglaló</a:t>
            </a:r>
          </a:p>
          <a:p>
            <a:r>
              <a:rPr lang="hu-HU" sz="2800" b="1" dirty="0">
                <a:latin typeface="Century Gothic" panose="020B0502020202020204" pitchFamily="34" charset="0"/>
              </a:rPr>
              <a:t>Vállalkozás </a:t>
            </a:r>
            <a:r>
              <a:rPr lang="hu-HU" sz="2800" b="1" dirty="0" smtClean="0">
                <a:latin typeface="Century Gothic" panose="020B0502020202020204" pitchFamily="34" charset="0"/>
              </a:rPr>
              <a:t>bemutatása</a:t>
            </a:r>
          </a:p>
          <a:p>
            <a:r>
              <a:rPr lang="hu-HU" sz="2800" b="1" dirty="0" smtClean="0">
                <a:latin typeface="Century Gothic" panose="020B0502020202020204" pitchFamily="34" charset="0"/>
              </a:rPr>
              <a:t>Üzleti modell</a:t>
            </a:r>
            <a:endParaRPr lang="hu-HU" sz="2800" b="1" dirty="0">
              <a:latin typeface="Century Gothic" panose="020B0502020202020204" pitchFamily="34" charset="0"/>
            </a:endParaRPr>
          </a:p>
          <a:p>
            <a:r>
              <a:rPr lang="hu-HU" sz="2800" b="1" dirty="0">
                <a:latin typeface="Century Gothic" panose="020B0502020202020204" pitchFamily="34" charset="0"/>
              </a:rPr>
              <a:t>Iparági helyzet / Piacelemzés</a:t>
            </a:r>
          </a:p>
          <a:p>
            <a:r>
              <a:rPr lang="hu-HU" sz="2800" b="1" dirty="0">
                <a:latin typeface="Century Gothic" panose="020B0502020202020204" pitchFamily="34" charset="0"/>
              </a:rPr>
              <a:t>Működési terv</a:t>
            </a:r>
          </a:p>
          <a:p>
            <a:r>
              <a:rPr lang="hu-HU" sz="2800" b="1" dirty="0">
                <a:latin typeface="Century Gothic" panose="020B0502020202020204" pitchFamily="34" charset="0"/>
              </a:rPr>
              <a:t>Marketing terv</a:t>
            </a:r>
          </a:p>
          <a:p>
            <a:r>
              <a:rPr lang="hu-HU" sz="2800" b="1" dirty="0">
                <a:latin typeface="Century Gothic" panose="020B0502020202020204" pitchFamily="34" charset="0"/>
              </a:rPr>
              <a:t>Pénzügyi terv</a:t>
            </a:r>
          </a:p>
          <a:p>
            <a:r>
              <a:rPr lang="hu-HU" sz="2800" b="1" dirty="0">
                <a:latin typeface="Century Gothic" panose="020B0502020202020204" pitchFamily="34" charset="0"/>
              </a:rPr>
              <a:t>Szervezeti struktúra</a:t>
            </a:r>
          </a:p>
          <a:p>
            <a:r>
              <a:rPr lang="hu-HU" sz="2800" b="1" dirty="0">
                <a:latin typeface="Century Gothic" panose="020B0502020202020204" pitchFamily="34" charset="0"/>
              </a:rPr>
              <a:t>Mellékletek</a:t>
            </a:r>
          </a:p>
          <a:p>
            <a:endParaRPr lang="hu-HU" sz="2000" dirty="0"/>
          </a:p>
          <a:p>
            <a:endParaRPr lang="hu-HU" sz="2000" dirty="0" smtClean="0"/>
          </a:p>
          <a:p>
            <a:endParaRPr lang="hu-HU" sz="2000" dirty="0"/>
          </a:p>
          <a:p>
            <a:endParaRPr lang="hu-HU" sz="2000" dirty="0" smtClean="0"/>
          </a:p>
          <a:p>
            <a:endParaRPr lang="hu-HU" sz="2000" dirty="0"/>
          </a:p>
          <a:p>
            <a:endParaRPr lang="hu-HU" sz="2000" dirty="0" smtClean="0"/>
          </a:p>
          <a:p>
            <a:endParaRPr lang="hu-HU" sz="2000" dirty="0"/>
          </a:p>
        </p:txBody>
      </p:sp>
    </p:spTree>
    <p:extLst>
      <p:ext uri="{BB962C8B-B14F-4D97-AF65-F5344CB8AC3E}">
        <p14:creationId xmlns:p14="http://schemas.microsoft.com/office/powerpoint/2010/main" val="3506245366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914401" y="600891"/>
            <a:ext cx="10293532" cy="7355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800" b="1" dirty="0" smtClean="0">
                <a:latin typeface="Century Gothic" panose="020B0502020202020204" pitchFamily="34" charset="0"/>
              </a:rPr>
              <a:t>Üzleti terv részei</a:t>
            </a:r>
          </a:p>
          <a:p>
            <a:endParaRPr lang="hu-HU" sz="2400" b="1" dirty="0">
              <a:latin typeface="Century Gothic" panose="020B0502020202020204" pitchFamily="34" charset="0"/>
            </a:endParaRPr>
          </a:p>
          <a:p>
            <a:r>
              <a:rPr lang="hu-HU" sz="2800" b="1" dirty="0">
                <a:latin typeface="Century Gothic" panose="020B0502020202020204" pitchFamily="34" charset="0"/>
              </a:rPr>
              <a:t>Vezetői összefoglaló</a:t>
            </a:r>
          </a:p>
          <a:p>
            <a:r>
              <a:rPr lang="hu-HU" dirty="0">
                <a:latin typeface="Century Gothic" panose="020B0502020202020204" pitchFamily="34" charset="0"/>
              </a:rPr>
              <a:t>A vezetői összefoglaló egy rövid, tömör rész a </a:t>
            </a:r>
            <a:r>
              <a:rPr lang="hu-HU" dirty="0" smtClean="0">
                <a:latin typeface="Century Gothic" panose="020B0502020202020204" pitchFamily="34" charset="0"/>
              </a:rPr>
              <a:t>nagyobb, ami </a:t>
            </a:r>
            <a:r>
              <a:rPr lang="hu-HU" dirty="0">
                <a:latin typeface="Century Gothic" panose="020B0502020202020204" pitchFamily="34" charset="0"/>
              </a:rPr>
              <a:t>a legfontosabb információkat foglalja össze. </a:t>
            </a:r>
            <a:endParaRPr lang="hu-HU" dirty="0" smtClean="0">
              <a:latin typeface="Century Gothic" panose="020B0502020202020204" pitchFamily="34" charset="0"/>
            </a:endParaRPr>
          </a:p>
          <a:p>
            <a:endParaRPr lang="hu-HU" dirty="0">
              <a:latin typeface="Century Gothic" panose="020B0502020202020204" pitchFamily="34" charset="0"/>
            </a:endParaRPr>
          </a:p>
          <a:p>
            <a:r>
              <a:rPr lang="hu-HU" dirty="0" smtClean="0">
                <a:latin typeface="Century Gothic" panose="020B0502020202020204" pitchFamily="34" charset="0"/>
              </a:rPr>
              <a:t>Elsődleges </a:t>
            </a:r>
            <a:r>
              <a:rPr lang="hu-HU" dirty="0">
                <a:latin typeface="Century Gothic" panose="020B0502020202020204" pitchFamily="34" charset="0"/>
              </a:rPr>
              <a:t>célja, hogy az olvasók, például vezetők vagy befektetők gyorsan megértsék a terv lényegét, anélkül, hogy az egész dokumentumot el kellene olvasniuk</a:t>
            </a:r>
            <a:r>
              <a:rPr lang="hu-HU" dirty="0" smtClean="0">
                <a:latin typeface="Century Gothic" panose="020B0502020202020204" pitchFamily="34" charset="0"/>
              </a:rPr>
              <a:t>.</a:t>
            </a:r>
          </a:p>
          <a:p>
            <a:endParaRPr lang="hu-HU" dirty="0">
              <a:latin typeface="Century Gothic" panose="020B0502020202020204" pitchFamily="34" charset="0"/>
            </a:endParaRPr>
          </a:p>
          <a:p>
            <a:r>
              <a:rPr lang="hu-HU" dirty="0">
                <a:latin typeface="Century Gothic" panose="020B0502020202020204" pitchFamily="34" charset="0"/>
              </a:rPr>
              <a:t>Tipikusan tartalmaz</a:t>
            </a:r>
            <a:r>
              <a:rPr lang="hu-HU" dirty="0" smtClean="0">
                <a:latin typeface="Century Gothic" panose="020B0502020202020204" pitchFamily="34" charset="0"/>
              </a:rPr>
              <a:t>:</a:t>
            </a:r>
          </a:p>
          <a:p>
            <a:endParaRPr lang="hu-HU" dirty="0">
              <a:latin typeface="Century Gothic" panose="020B0502020202020204" pitchFamily="34" charset="0"/>
            </a:endParaRPr>
          </a:p>
          <a:p>
            <a:pPr lvl="0"/>
            <a:r>
              <a:rPr lang="hu-HU" dirty="0">
                <a:latin typeface="Century Gothic" panose="020B0502020202020204" pitchFamily="34" charset="0"/>
              </a:rPr>
              <a:t>Rövid bevezetőt a problémáról vagy javaslatról</a:t>
            </a:r>
          </a:p>
          <a:p>
            <a:pPr lvl="0"/>
            <a:r>
              <a:rPr lang="hu-HU" dirty="0">
                <a:latin typeface="Century Gothic" panose="020B0502020202020204" pitchFamily="34" charset="0"/>
              </a:rPr>
              <a:t>Háttérinformációkat</a:t>
            </a:r>
          </a:p>
          <a:p>
            <a:pPr lvl="0"/>
            <a:r>
              <a:rPr lang="hu-HU" dirty="0">
                <a:latin typeface="Century Gothic" panose="020B0502020202020204" pitchFamily="34" charset="0"/>
              </a:rPr>
              <a:t>Rövid elemzést</a:t>
            </a:r>
          </a:p>
          <a:p>
            <a:pPr lvl="0"/>
            <a:r>
              <a:rPr lang="hu-HU" dirty="0">
                <a:latin typeface="Century Gothic" panose="020B0502020202020204" pitchFamily="34" charset="0"/>
              </a:rPr>
              <a:t>Következtetéseket</a:t>
            </a:r>
          </a:p>
          <a:p>
            <a:r>
              <a:rPr lang="hu-HU" dirty="0">
                <a:latin typeface="Century Gothic" panose="020B0502020202020204" pitchFamily="34" charset="0"/>
              </a:rPr>
              <a:t>A vezetői összefoglaló segít a döntéshozóknak eldönteni, hogy érdemes-e továbblépni a teljes dokumentum részleteinek megismerésére.</a:t>
            </a:r>
          </a:p>
          <a:p>
            <a:endParaRPr lang="hu-HU" sz="2000" dirty="0"/>
          </a:p>
          <a:p>
            <a:endParaRPr lang="hu-HU" sz="2000" dirty="0" smtClean="0"/>
          </a:p>
          <a:p>
            <a:endParaRPr lang="hu-HU" sz="2000" dirty="0"/>
          </a:p>
          <a:p>
            <a:endParaRPr lang="hu-HU" sz="2000" dirty="0" smtClean="0"/>
          </a:p>
          <a:p>
            <a:endParaRPr lang="hu-HU" sz="2000" dirty="0"/>
          </a:p>
          <a:p>
            <a:endParaRPr lang="hu-HU" sz="2000" dirty="0" smtClean="0"/>
          </a:p>
          <a:p>
            <a:endParaRPr lang="hu-HU" sz="2000" dirty="0"/>
          </a:p>
        </p:txBody>
      </p:sp>
    </p:spTree>
    <p:extLst>
      <p:ext uri="{BB962C8B-B14F-4D97-AF65-F5344CB8AC3E}">
        <p14:creationId xmlns:p14="http://schemas.microsoft.com/office/powerpoint/2010/main" val="420540624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914401" y="600891"/>
            <a:ext cx="10293532" cy="7294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800" b="1" dirty="0" smtClean="0">
                <a:latin typeface="Century Gothic" panose="020B0502020202020204" pitchFamily="34" charset="0"/>
              </a:rPr>
              <a:t>Vezetői </a:t>
            </a:r>
            <a:r>
              <a:rPr lang="hu-HU" sz="2800" b="1" dirty="0">
                <a:latin typeface="Century Gothic" panose="020B0502020202020204" pitchFamily="34" charset="0"/>
              </a:rPr>
              <a:t>összefoglaló</a:t>
            </a:r>
          </a:p>
          <a:p>
            <a:endParaRPr lang="hu-HU" sz="2000" b="1" dirty="0" smtClean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Releváns </a:t>
            </a:r>
            <a:r>
              <a:rPr lang="hu-HU" sz="2000" b="1" dirty="0">
                <a:latin typeface="Century Gothic" panose="020B0502020202020204" pitchFamily="34" charset="0"/>
              </a:rPr>
              <a:t>információk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>Csak a dokumentum kulcsfontosságú pontjait emelje ki</a:t>
            </a:r>
            <a:r>
              <a:rPr lang="hu-HU" sz="2000" dirty="0" smtClean="0">
                <a:latin typeface="Century Gothic" panose="020B0502020202020204" pitchFamily="34" charset="0"/>
              </a:rPr>
              <a:t>.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dirty="0">
                <a:latin typeface="Century Gothic" panose="020B0502020202020204" pitchFamily="34" charset="0"/>
              </a:rPr>
              <a:t>Tartalmazza a következőket</a:t>
            </a:r>
            <a:r>
              <a:rPr lang="hu-HU" sz="2000" dirty="0" smtClean="0">
                <a:latin typeface="Century Gothic" panose="020B0502020202020204" pitchFamily="34" charset="0"/>
              </a:rPr>
              <a:t>: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pPr lvl="1"/>
            <a:r>
              <a:rPr lang="hu-HU" sz="2000" dirty="0">
                <a:latin typeface="Century Gothic" panose="020B0502020202020204" pitchFamily="34" charset="0"/>
              </a:rPr>
              <a:t>A szervezet </a:t>
            </a:r>
            <a:r>
              <a:rPr lang="hu-HU" sz="2000" dirty="0" smtClean="0">
                <a:latin typeface="Century Gothic" panose="020B0502020202020204" pitchFamily="34" charset="0"/>
              </a:rPr>
              <a:t>bemutatása</a:t>
            </a:r>
          </a:p>
          <a:p>
            <a:pPr lvl="1"/>
            <a:endParaRPr lang="hu-HU" sz="2000" dirty="0">
              <a:latin typeface="Century Gothic" panose="020B0502020202020204" pitchFamily="34" charset="0"/>
            </a:endParaRPr>
          </a:p>
          <a:p>
            <a:pPr lvl="1"/>
            <a:r>
              <a:rPr lang="hu-HU" sz="2000" dirty="0">
                <a:latin typeface="Century Gothic" panose="020B0502020202020204" pitchFamily="34" charset="0"/>
              </a:rPr>
              <a:t>Termék vagy szolgáltatás rövid </a:t>
            </a:r>
            <a:r>
              <a:rPr lang="hu-HU" sz="2000" dirty="0" smtClean="0">
                <a:latin typeface="Century Gothic" panose="020B0502020202020204" pitchFamily="34" charset="0"/>
              </a:rPr>
              <a:t>ismertetése</a:t>
            </a:r>
          </a:p>
          <a:p>
            <a:pPr lvl="1"/>
            <a:endParaRPr lang="hu-HU" sz="2000" dirty="0">
              <a:latin typeface="Century Gothic" panose="020B0502020202020204" pitchFamily="34" charset="0"/>
            </a:endParaRPr>
          </a:p>
          <a:p>
            <a:pPr lvl="1"/>
            <a:r>
              <a:rPr lang="hu-HU" sz="2000" dirty="0">
                <a:latin typeface="Century Gothic" panose="020B0502020202020204" pitchFamily="34" charset="0"/>
              </a:rPr>
              <a:t>SWOT-elemzés (erősségek, gyengeségek, lehetőségek, veszélyek</a:t>
            </a:r>
            <a:r>
              <a:rPr lang="hu-HU" sz="2000" dirty="0" smtClean="0">
                <a:latin typeface="Century Gothic" panose="020B0502020202020204" pitchFamily="34" charset="0"/>
              </a:rPr>
              <a:t>)</a:t>
            </a:r>
          </a:p>
          <a:p>
            <a:pPr lvl="1"/>
            <a:endParaRPr lang="hu-HU" sz="2000" dirty="0">
              <a:latin typeface="Century Gothic" panose="020B0502020202020204" pitchFamily="34" charset="0"/>
            </a:endParaRPr>
          </a:p>
          <a:p>
            <a:pPr lvl="1"/>
            <a:r>
              <a:rPr lang="hu-HU" sz="2000" dirty="0">
                <a:latin typeface="Century Gothic" panose="020B0502020202020204" pitchFamily="34" charset="0"/>
              </a:rPr>
              <a:t>Piaci elemzés és </a:t>
            </a:r>
            <a:r>
              <a:rPr lang="hu-HU" sz="2000" dirty="0" smtClean="0">
                <a:latin typeface="Century Gothic" panose="020B0502020202020204" pitchFamily="34" charset="0"/>
              </a:rPr>
              <a:t>stratégia</a:t>
            </a:r>
          </a:p>
          <a:p>
            <a:pPr lvl="1"/>
            <a:endParaRPr lang="hu-HU" sz="2000" dirty="0">
              <a:latin typeface="Century Gothic" panose="020B0502020202020204" pitchFamily="34" charset="0"/>
            </a:endParaRPr>
          </a:p>
          <a:p>
            <a:pPr lvl="1"/>
            <a:r>
              <a:rPr lang="hu-HU" sz="2000" dirty="0">
                <a:latin typeface="Century Gothic" panose="020B0502020202020204" pitchFamily="34" charset="0"/>
              </a:rPr>
              <a:t>Pénzügyi előrejelzések és szükséges források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endParaRPr lang="hu-HU" sz="2000" dirty="0" smtClean="0"/>
          </a:p>
          <a:p>
            <a:endParaRPr lang="hu-HU" sz="2000" dirty="0"/>
          </a:p>
          <a:p>
            <a:endParaRPr lang="hu-HU" sz="2000" dirty="0" smtClean="0"/>
          </a:p>
          <a:p>
            <a:endParaRPr lang="hu-HU" sz="2000" dirty="0"/>
          </a:p>
          <a:p>
            <a:endParaRPr lang="hu-HU" sz="2000" dirty="0" smtClean="0"/>
          </a:p>
          <a:p>
            <a:endParaRPr lang="hu-HU" sz="2000" dirty="0"/>
          </a:p>
        </p:txBody>
      </p:sp>
    </p:spTree>
    <p:extLst>
      <p:ext uri="{BB962C8B-B14F-4D97-AF65-F5344CB8AC3E}">
        <p14:creationId xmlns:p14="http://schemas.microsoft.com/office/powerpoint/2010/main" val="2827052691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923109" y="1097280"/>
            <a:ext cx="10467703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>
                <a:latin typeface="Century Gothic" panose="020B0502020202020204" pitchFamily="34" charset="0"/>
              </a:rPr>
              <a:t>A SWOT elemzés a </a:t>
            </a:r>
            <a:r>
              <a:rPr lang="hu-HU" sz="2400" b="1" dirty="0" err="1">
                <a:latin typeface="Century Gothic" panose="020B0502020202020204" pitchFamily="34" charset="0"/>
              </a:rPr>
              <a:t>Strengths</a:t>
            </a:r>
            <a:r>
              <a:rPr lang="hu-HU" sz="2400" b="1" dirty="0">
                <a:latin typeface="Century Gothic" panose="020B0502020202020204" pitchFamily="34" charset="0"/>
              </a:rPr>
              <a:t> (Erősségek), </a:t>
            </a:r>
            <a:r>
              <a:rPr lang="hu-HU" sz="2400" b="1" dirty="0" err="1">
                <a:latin typeface="Century Gothic" panose="020B0502020202020204" pitchFamily="34" charset="0"/>
              </a:rPr>
              <a:t>Weaknesses</a:t>
            </a:r>
            <a:r>
              <a:rPr lang="hu-HU" sz="2400" b="1" dirty="0">
                <a:latin typeface="Century Gothic" panose="020B0502020202020204" pitchFamily="34" charset="0"/>
              </a:rPr>
              <a:t> (Gyengeségek), </a:t>
            </a:r>
            <a:r>
              <a:rPr lang="hu-HU" sz="2400" b="1" dirty="0" err="1">
                <a:latin typeface="Century Gothic" panose="020B0502020202020204" pitchFamily="34" charset="0"/>
              </a:rPr>
              <a:t>Opportunities</a:t>
            </a:r>
            <a:r>
              <a:rPr lang="hu-HU" sz="2400" b="1" dirty="0">
                <a:latin typeface="Century Gothic" panose="020B0502020202020204" pitchFamily="34" charset="0"/>
              </a:rPr>
              <a:t> (Lehetőségek) és </a:t>
            </a:r>
            <a:r>
              <a:rPr lang="hu-HU" sz="2400" b="1" dirty="0" err="1">
                <a:latin typeface="Century Gothic" panose="020B0502020202020204" pitchFamily="34" charset="0"/>
              </a:rPr>
              <a:t>Threats</a:t>
            </a:r>
            <a:r>
              <a:rPr lang="hu-HU" sz="2400" b="1" dirty="0">
                <a:latin typeface="Century Gothic" panose="020B0502020202020204" pitchFamily="34" charset="0"/>
              </a:rPr>
              <a:t> (Veszélyek)</a:t>
            </a:r>
            <a:r>
              <a:rPr lang="hu-HU" sz="2400" dirty="0">
                <a:latin typeface="Century Gothic" panose="020B0502020202020204" pitchFamily="34" charset="0"/>
              </a:rPr>
              <a:t> szavak kezdőbetűiből képzett rövidítés</a:t>
            </a:r>
            <a:r>
              <a:rPr lang="hu-HU" sz="2400" dirty="0" smtClean="0">
                <a:latin typeface="Century Gothic" panose="020B0502020202020204" pitchFamily="34" charset="0"/>
              </a:rPr>
              <a:t>.</a:t>
            </a:r>
          </a:p>
          <a:p>
            <a:endParaRPr lang="hu-HU" sz="2400" dirty="0" smtClean="0">
              <a:latin typeface="Century Gothic" panose="020B0502020202020204" pitchFamily="34" charset="0"/>
            </a:endParaRPr>
          </a:p>
          <a:p>
            <a:r>
              <a:rPr lang="hu-HU" sz="2400" dirty="0" smtClean="0">
                <a:latin typeface="Century Gothic" panose="020B0502020202020204" pitchFamily="34" charset="0"/>
              </a:rPr>
              <a:t> </a:t>
            </a:r>
            <a:r>
              <a:rPr lang="hu-HU" sz="2400" dirty="0">
                <a:latin typeface="Century Gothic" panose="020B0502020202020204" pitchFamily="34" charset="0"/>
              </a:rPr>
              <a:t>Ez az elemzés lehetővé teszi egy üzleti ötlet, termék vagy szolgáltatás piaci életképességének feltérképezését, és segít pontosan meghatározni a stratégiai fókuszpontokat és a legfontosabb feladatokat</a:t>
            </a:r>
            <a:r>
              <a:rPr lang="hu-HU" sz="2400" dirty="0" smtClean="0">
                <a:latin typeface="Century Gothic" panose="020B0502020202020204" pitchFamily="34" charset="0"/>
              </a:rPr>
              <a:t>.</a:t>
            </a:r>
          </a:p>
          <a:p>
            <a:endParaRPr lang="hu-HU" sz="2400" dirty="0">
              <a:latin typeface="Century Gothic" panose="020B0502020202020204" pitchFamily="34" charset="0"/>
            </a:endParaRPr>
          </a:p>
          <a:p>
            <a:r>
              <a:rPr lang="hu-HU" sz="2400" b="1" dirty="0" smtClean="0">
                <a:latin typeface="Century Gothic" panose="020B0502020202020204" pitchFamily="34" charset="0"/>
              </a:rPr>
              <a:t>Cél: </a:t>
            </a:r>
            <a:r>
              <a:rPr lang="hu-HU" sz="2400" dirty="0" smtClean="0">
                <a:latin typeface="Century Gothic" panose="020B0502020202020204" pitchFamily="34" charset="0"/>
              </a:rPr>
              <a:t>Határozzuk </a:t>
            </a:r>
            <a:r>
              <a:rPr lang="hu-HU" sz="2400" dirty="0">
                <a:latin typeface="Century Gothic" panose="020B0502020202020204" pitchFamily="34" charset="0"/>
              </a:rPr>
              <a:t>meg, mit szeretnénk elérni az elemzéssel: mire használjuk az eredményeket, mit szeretnénk megtanulni.</a:t>
            </a:r>
            <a:endParaRPr lang="hu-HU" sz="2400" dirty="0" smtClean="0">
              <a:latin typeface="Century Gothic" panose="020B0502020202020204" pitchFamily="34" charset="0"/>
            </a:endParaRPr>
          </a:p>
          <a:p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876170491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030" y="459966"/>
            <a:ext cx="8142514" cy="5916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8219580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923109" y="1184365"/>
            <a:ext cx="10467703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600" b="1" dirty="0">
                <a:latin typeface="Century Gothic" panose="020B0502020202020204" pitchFamily="34" charset="0"/>
              </a:rPr>
              <a:t>Vállalkozás bemutatása</a:t>
            </a:r>
          </a:p>
          <a:p>
            <a:endParaRPr lang="hu-HU" sz="2400" dirty="0" smtClean="0">
              <a:latin typeface="Century Gothic" panose="020B0502020202020204" pitchFamily="34" charset="0"/>
            </a:endParaRPr>
          </a:p>
          <a:p>
            <a:r>
              <a:rPr lang="hu-HU" sz="2400" dirty="0">
                <a:latin typeface="Century Gothic" panose="020B0502020202020204" pitchFamily="34" charset="0"/>
              </a:rPr>
              <a:t>Az alapítás dátumát </a:t>
            </a:r>
            <a:endParaRPr lang="hu-HU" sz="2400" dirty="0" smtClean="0">
              <a:latin typeface="Century Gothic" panose="020B0502020202020204" pitchFamily="34" charset="0"/>
            </a:endParaRPr>
          </a:p>
          <a:p>
            <a:r>
              <a:rPr lang="hu-HU" sz="2400" dirty="0">
                <a:latin typeface="Century Gothic" panose="020B0502020202020204" pitchFamily="34" charset="0"/>
              </a:rPr>
              <a:t>Küldetés</a:t>
            </a:r>
            <a:r>
              <a:rPr lang="hu-HU" sz="2400" dirty="0">
                <a:latin typeface="Century Gothic" panose="020B0502020202020204" pitchFamily="34" charset="0"/>
              </a:rPr>
              <a:t> </a:t>
            </a:r>
            <a:endParaRPr lang="hu-HU" sz="2400" dirty="0" smtClean="0">
              <a:latin typeface="Century Gothic" panose="020B0502020202020204" pitchFamily="34" charset="0"/>
            </a:endParaRPr>
          </a:p>
          <a:p>
            <a:r>
              <a:rPr lang="hu-HU" sz="2400" dirty="0" smtClean="0">
                <a:latin typeface="Century Gothic" panose="020B0502020202020204" pitchFamily="34" charset="0"/>
              </a:rPr>
              <a:t>Tevékenységi </a:t>
            </a:r>
            <a:r>
              <a:rPr lang="hu-HU" sz="2400" dirty="0">
                <a:latin typeface="Century Gothic" panose="020B0502020202020204" pitchFamily="34" charset="0"/>
              </a:rPr>
              <a:t>köröket </a:t>
            </a:r>
          </a:p>
          <a:p>
            <a:r>
              <a:rPr lang="hu-HU" sz="2400" dirty="0">
                <a:latin typeface="Century Gothic" panose="020B0502020202020204" pitchFamily="34" charset="0"/>
              </a:rPr>
              <a:t>A cég működésének helyszínét (bejegyzett székhely, telephely) </a:t>
            </a:r>
          </a:p>
          <a:p>
            <a:r>
              <a:rPr lang="hu-HU" sz="2400" dirty="0">
                <a:latin typeface="Century Gothic" panose="020B0502020202020204" pitchFamily="34" charset="0"/>
              </a:rPr>
              <a:t>Tulajdonosi struktúrát, adózási formát </a:t>
            </a:r>
          </a:p>
          <a:p>
            <a:r>
              <a:rPr lang="hu-HU" sz="2400" dirty="0">
                <a:latin typeface="Century Gothic" panose="020B0502020202020204" pitchFamily="34" charset="0"/>
              </a:rPr>
              <a:t>Meglévő termékek és szolgáltatások részletes leírását</a:t>
            </a:r>
          </a:p>
          <a:p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016698975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1071154" y="1402079"/>
            <a:ext cx="10467703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600" b="1" dirty="0">
                <a:latin typeface="Century Gothic" panose="020B0502020202020204" pitchFamily="34" charset="0"/>
              </a:rPr>
              <a:t>Vállalkozás bemutatása</a:t>
            </a:r>
          </a:p>
          <a:p>
            <a:endParaRPr lang="hu-HU" sz="2400" dirty="0" smtClean="0">
              <a:latin typeface="Century Gothic" panose="020B0502020202020204" pitchFamily="34" charset="0"/>
            </a:endParaRPr>
          </a:p>
          <a:p>
            <a:r>
              <a:rPr lang="hu-HU" sz="2400" dirty="0">
                <a:latin typeface="Century Gothic" panose="020B0502020202020204" pitchFamily="34" charset="0"/>
              </a:rPr>
              <a:t>A küldetés egy tömör, lényegre törő megfogalmazás arról, hogy mi a vállalkozás alapvető célja és milyen hatást szeretne gyakorolni a világra. Ez ad irányt minden későbbi döntésnek és tevékenységnek. </a:t>
            </a:r>
          </a:p>
          <a:p>
            <a:endParaRPr lang="hu-HU" sz="2400" dirty="0" smtClean="0">
              <a:latin typeface="Century Gothic" panose="020B0502020202020204" pitchFamily="34" charset="0"/>
            </a:endParaRPr>
          </a:p>
          <a:p>
            <a:r>
              <a:rPr lang="hu-HU" sz="2400" dirty="0" smtClean="0">
                <a:latin typeface="Century Gothic" panose="020B0502020202020204" pitchFamily="34" charset="0"/>
              </a:rPr>
              <a:t>IKEA:  „Szeretnénk </a:t>
            </a:r>
            <a:r>
              <a:rPr lang="hu-HU" sz="2400" dirty="0">
                <a:latin typeface="Century Gothic" panose="020B0502020202020204" pitchFamily="34" charset="0"/>
              </a:rPr>
              <a:t>szebb hétköznapokat teremteni az emberek többsége számára” </a:t>
            </a:r>
            <a:endParaRPr lang="hu-HU" sz="24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2338575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914400" y="635725"/>
            <a:ext cx="10467703" cy="65864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800" b="1" dirty="0" smtClean="0">
                <a:latin typeface="Century Gothic" panose="020B0502020202020204" pitchFamily="34" charset="0"/>
              </a:rPr>
              <a:t>Üzleti modell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dirty="0" smtClean="0">
                <a:latin typeface="Century Gothic" panose="020B0502020202020204" pitchFamily="34" charset="0"/>
              </a:rPr>
              <a:t>Az </a:t>
            </a:r>
            <a:r>
              <a:rPr lang="hu-HU" sz="2000" dirty="0">
                <a:latin typeface="Century Gothic" panose="020B0502020202020204" pitchFamily="34" charset="0"/>
              </a:rPr>
              <a:t>üzleti modell azt mutatja meg, </a:t>
            </a:r>
            <a:r>
              <a:rPr lang="hu-HU" sz="2000" b="1" dirty="0">
                <a:latin typeface="Century Gothic" panose="020B0502020202020204" pitchFamily="34" charset="0"/>
              </a:rPr>
              <a:t>hogyan működik a vállalkozás</a:t>
            </a:r>
            <a:r>
              <a:rPr lang="hu-HU" sz="2000" dirty="0">
                <a:latin typeface="Century Gothic" panose="020B0502020202020204" pitchFamily="34" charset="0"/>
              </a:rPr>
              <a:t>, és milyen módon állít elő bevételt. Mivel a vállalkozások egyik leggyakoribb hibája a rosszul felépített üzleti modell, a befektetők és a pályázatkiírók kiemelten fontosnak tartják ennek világos és átgondolt bemutatását</a:t>
            </a:r>
            <a:r>
              <a:rPr lang="hu-HU" sz="2000" dirty="0" smtClean="0">
                <a:latin typeface="Century Gothic" panose="020B0502020202020204" pitchFamily="34" charset="0"/>
              </a:rPr>
              <a:t>.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dirty="0">
                <a:latin typeface="Century Gothic" panose="020B0502020202020204" pitchFamily="34" charset="0"/>
              </a:rPr>
              <a:t>Az üzleti modell </a:t>
            </a:r>
            <a:r>
              <a:rPr lang="hu-HU" sz="2000" b="1" dirty="0">
                <a:latin typeface="Century Gothic" panose="020B0502020202020204" pitchFamily="34" charset="0"/>
              </a:rPr>
              <a:t>öt fő elemből</a:t>
            </a:r>
            <a:r>
              <a:rPr lang="hu-HU" sz="2000" dirty="0">
                <a:latin typeface="Century Gothic" panose="020B0502020202020204" pitchFamily="34" charset="0"/>
              </a:rPr>
              <a:t> áll, amelyek együtt írják le, hogyan szerez ügyfeleket a cég, mit ad el, hogyan értékesít és hogyan juttatja el a terméket vagy szolgáltatást a vásárlókhoz</a:t>
            </a:r>
            <a:r>
              <a:rPr lang="hu-HU" sz="2000" dirty="0" smtClean="0">
                <a:latin typeface="Century Gothic" panose="020B0502020202020204" pitchFamily="34" charset="0"/>
              </a:rPr>
              <a:t>.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b="1" dirty="0">
                <a:latin typeface="Century Gothic" panose="020B0502020202020204" pitchFamily="34" charset="0"/>
              </a:rPr>
              <a:t>Bevételi modell – Hogyan jutunk bevételhez?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>Ez határozza meg, milyen módon termel pénzt a vállalkozás, és minden más elemre hatással van. Lehet egyszeri vásárlás, előfizetés, </a:t>
            </a:r>
            <a:r>
              <a:rPr lang="hu-HU" sz="2000" dirty="0" err="1">
                <a:latin typeface="Century Gothic" panose="020B0502020202020204" pitchFamily="34" charset="0"/>
              </a:rPr>
              <a:t>freemium</a:t>
            </a:r>
            <a:r>
              <a:rPr lang="hu-HU" sz="2000" dirty="0">
                <a:latin typeface="Century Gothic" panose="020B0502020202020204" pitchFamily="34" charset="0"/>
              </a:rPr>
              <a:t>, adományozás, adatértékesítés </a:t>
            </a:r>
            <a:r>
              <a:rPr lang="hu-HU" sz="2000" dirty="0" err="1">
                <a:latin typeface="Century Gothic" panose="020B0502020202020204" pitchFamily="34" charset="0"/>
              </a:rPr>
              <a:t>stb</a:t>
            </a:r>
            <a:endParaRPr lang="hu-HU" sz="2000" dirty="0">
              <a:latin typeface="Century Gothic" panose="020B0502020202020204" pitchFamily="34" charset="0"/>
            </a:endParaRPr>
          </a:p>
          <a:p>
            <a:endParaRPr lang="hu-HU" sz="2000" b="1" dirty="0">
              <a:latin typeface="Century Gothic" panose="020B0502020202020204" pitchFamily="34" charset="0"/>
            </a:endParaRPr>
          </a:p>
          <a:p>
            <a:endParaRPr lang="hu-HU" sz="2800" b="1" dirty="0" smtClean="0">
              <a:latin typeface="Century Gothic" panose="020B0502020202020204" pitchFamily="34" charset="0"/>
            </a:endParaRPr>
          </a:p>
          <a:p>
            <a:endParaRPr lang="hu-HU" sz="2400" dirty="0">
              <a:latin typeface="Century Gothic" panose="020B0502020202020204" pitchFamily="34" charset="0"/>
            </a:endParaRPr>
          </a:p>
          <a:p>
            <a:endParaRPr lang="hu-HU" sz="2400" dirty="0">
              <a:latin typeface="Century Gothic" panose="020B0502020202020204" pitchFamily="34" charset="0"/>
            </a:endParaRP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908215839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914400" y="635725"/>
            <a:ext cx="10824754" cy="70480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800" b="1" dirty="0" smtClean="0">
                <a:latin typeface="Century Gothic" panose="020B0502020202020204" pitchFamily="34" charset="0"/>
              </a:rPr>
              <a:t>Üzleti modell</a:t>
            </a:r>
          </a:p>
          <a:p>
            <a:endParaRPr lang="hu-HU" b="1" dirty="0" smtClean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Termék </a:t>
            </a:r>
            <a:r>
              <a:rPr lang="hu-HU" sz="2000" b="1" dirty="0">
                <a:latin typeface="Century Gothic" panose="020B0502020202020204" pitchFamily="34" charset="0"/>
              </a:rPr>
              <a:t>típusa – Mit kap a vásárló?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>A termék vagy szolgáltatás (vagy ezek kombinációja) definiálja, hogy a vevő pontosan milyen értéket kap cserébe</a:t>
            </a:r>
            <a:r>
              <a:rPr lang="hu-HU" sz="2000" dirty="0" smtClean="0">
                <a:latin typeface="Century Gothic" panose="020B0502020202020204" pitchFamily="34" charset="0"/>
              </a:rPr>
              <a:t>.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Ügyfélszerzési </a:t>
            </a:r>
            <a:r>
              <a:rPr lang="hu-HU" sz="2000" b="1" dirty="0">
                <a:latin typeface="Century Gothic" panose="020B0502020202020204" pitchFamily="34" charset="0"/>
              </a:rPr>
              <a:t>folyamat – Hogyan találnak ránk?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>A marketing csatornák bemutatása:</a:t>
            </a:r>
            <a:br>
              <a:rPr lang="hu-HU" sz="2000" dirty="0">
                <a:latin typeface="Century Gothic" panose="020B0502020202020204" pitchFamily="34" charset="0"/>
              </a:rPr>
            </a:br>
            <a:r>
              <a:rPr lang="hu-HU" sz="2000" dirty="0">
                <a:latin typeface="Century Gothic" panose="020B0502020202020204" pitchFamily="34" charset="0"/>
              </a:rPr>
              <a:t>SEO, fizetett hirdetések, PR, közösségi média, ajánlások, offline eszközök stb</a:t>
            </a:r>
            <a:r>
              <a:rPr lang="hu-HU" sz="2000" dirty="0" smtClean="0">
                <a:latin typeface="Century Gothic" panose="020B0502020202020204" pitchFamily="34" charset="0"/>
              </a:rPr>
              <a:t>.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Értékesítési </a:t>
            </a:r>
            <a:r>
              <a:rPr lang="hu-HU" sz="2000" b="1" dirty="0">
                <a:latin typeface="Century Gothic" panose="020B0502020202020204" pitchFamily="34" charset="0"/>
              </a:rPr>
              <a:t>modell – Hogyan ösztönözzük a vásárlást?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>A konverzió módja: kedvezmények, akciók, ingyenes próba, </a:t>
            </a:r>
            <a:r>
              <a:rPr lang="hu-HU" sz="2000" dirty="0" err="1">
                <a:latin typeface="Century Gothic" panose="020B0502020202020204" pitchFamily="34" charset="0"/>
              </a:rPr>
              <a:t>freemium</a:t>
            </a:r>
            <a:r>
              <a:rPr lang="hu-HU" sz="2000" dirty="0">
                <a:latin typeface="Century Gothic" panose="020B0502020202020204" pitchFamily="34" charset="0"/>
              </a:rPr>
              <a:t>, hírlevél, </a:t>
            </a:r>
            <a:r>
              <a:rPr lang="hu-HU" sz="2000" dirty="0" err="1">
                <a:latin typeface="Century Gothic" panose="020B0502020202020204" pitchFamily="34" charset="0"/>
              </a:rPr>
              <a:t>értékesítői</a:t>
            </a:r>
            <a:r>
              <a:rPr lang="hu-HU" sz="2000" dirty="0">
                <a:latin typeface="Century Gothic" panose="020B0502020202020204" pitchFamily="34" charset="0"/>
              </a:rPr>
              <a:t> folyamat stb</a:t>
            </a:r>
            <a:r>
              <a:rPr lang="hu-HU" sz="2000" dirty="0" smtClean="0">
                <a:latin typeface="Century Gothic" panose="020B0502020202020204" pitchFamily="34" charset="0"/>
              </a:rPr>
              <a:t>.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Kézbesítési </a:t>
            </a:r>
            <a:r>
              <a:rPr lang="hu-HU" sz="2000" b="1" dirty="0">
                <a:latin typeface="Century Gothic" panose="020B0502020202020204" pitchFamily="34" charset="0"/>
              </a:rPr>
              <a:t>modell – Hogyan jut el a termék a vevőhöz?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>Digitális vagy fizikai kézbesítés: email, letöltés, futár, személyes átadás, partnerüzlet, automatizált rendszer.</a:t>
            </a:r>
          </a:p>
          <a:p>
            <a:endParaRPr lang="hu-HU" sz="2000" b="1" dirty="0" smtClean="0">
              <a:latin typeface="Century Gothic" panose="020B0502020202020204" pitchFamily="34" charset="0"/>
            </a:endParaRPr>
          </a:p>
          <a:p>
            <a:endParaRPr lang="hu-HU" sz="2000" b="1" dirty="0" smtClean="0">
              <a:latin typeface="Century Gothic" panose="020B0502020202020204" pitchFamily="34" charset="0"/>
            </a:endParaRPr>
          </a:p>
          <a:p>
            <a:endParaRPr lang="hu-HU" sz="2400" dirty="0">
              <a:latin typeface="Century Gothic" panose="020B0502020202020204" pitchFamily="34" charset="0"/>
            </a:endParaRPr>
          </a:p>
          <a:p>
            <a:endParaRPr lang="hu-HU" sz="2400" dirty="0">
              <a:latin typeface="Century Gothic" panose="020B0502020202020204" pitchFamily="34" charset="0"/>
            </a:endParaRP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128513442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914400" y="635725"/>
            <a:ext cx="10467703" cy="7509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800" b="1" dirty="0">
                <a:latin typeface="Century Gothic" panose="020B0502020202020204" pitchFamily="34" charset="0"/>
              </a:rPr>
              <a:t>Piacelemzés/</a:t>
            </a:r>
            <a:r>
              <a:rPr lang="hu-HU" sz="2800" b="1" dirty="0">
                <a:latin typeface="Century Gothic" panose="020B0502020202020204" pitchFamily="34" charset="0"/>
              </a:rPr>
              <a:t>Iparági </a:t>
            </a:r>
            <a:r>
              <a:rPr lang="hu-HU" sz="2800" b="1" dirty="0" smtClean="0">
                <a:latin typeface="Century Gothic" panose="020B0502020202020204" pitchFamily="34" charset="0"/>
              </a:rPr>
              <a:t>helyzet</a:t>
            </a:r>
            <a:br>
              <a:rPr lang="hu-HU" sz="2800" b="1" dirty="0" smtClean="0">
                <a:latin typeface="Century Gothic" panose="020B0502020202020204" pitchFamily="34" charset="0"/>
              </a:rPr>
            </a:br>
            <a:r>
              <a:rPr lang="hu-HU" sz="2000" dirty="0">
                <a:latin typeface="Century Gothic" panose="020B0502020202020204" pitchFamily="34" charset="0"/>
              </a:rPr>
              <a:t>A vállalat iparágon belüli helyzetének és gazdálkodási hátterének bemutatásakor érdemes kitérni az alábbiakra: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>az adott iparág aktuális trendjei és fejlődési dinamikája;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>az iparágon belüli lehetséges együttműködések;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>a gyártótól a végső felhasználóig terjedő forgalmazás sajátosságai;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>az új termékek és várható fejlesztések áttekintése;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>az iparágba való belépés és kilépés nehézségei.</a:t>
            </a:r>
          </a:p>
          <a:p>
            <a:endParaRPr lang="hu-HU" sz="2000" dirty="0" smtClean="0">
              <a:latin typeface="Century Gothic" panose="020B0502020202020204" pitchFamily="34" charset="0"/>
            </a:endParaRPr>
          </a:p>
          <a:p>
            <a:r>
              <a:rPr lang="hu-HU" sz="2000" dirty="0" smtClean="0">
                <a:latin typeface="Century Gothic" panose="020B0502020202020204" pitchFamily="34" charset="0"/>
              </a:rPr>
              <a:t>Ebben </a:t>
            </a:r>
            <a:r>
              <a:rPr lang="hu-HU" sz="2000" dirty="0">
                <a:latin typeface="Century Gothic" panose="020B0502020202020204" pitchFamily="34" charset="0"/>
              </a:rPr>
              <a:t>a fejezetben fontos bemutatni azokat a tényezőket – például társadalmi, gazdasági, demográfiai, politikai és szabályozási környezeti változásokat –, amelyek befolyásolják a piac méretét és ezzel a vállalkozás mozgásterét. Ismertetni kell az iparágra jellemző főbb trendeket</a:t>
            </a:r>
            <a:r>
              <a:rPr lang="hu-HU" sz="2000" dirty="0" smtClean="0">
                <a:latin typeface="Century Gothic" panose="020B0502020202020204" pitchFamily="34" charset="0"/>
              </a:rPr>
              <a:t>.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dirty="0">
                <a:latin typeface="Century Gothic" panose="020B0502020202020204" pitchFamily="34" charset="0"/>
              </a:rPr>
              <a:t>Amennyiben a vállalkozás új piaci szereplőnek számít, részletezni szükséges az indítással járó nehézségeket. Emellett elengedhetetlen az elemzés a fizetőképes keresletre vonatkozóan: ki, miért és milyen termékekből fog vásárolni a vállalkozástól, azaz becslést kell készíteni a potenciális vevői körre.</a:t>
            </a:r>
          </a:p>
          <a:p>
            <a:endParaRPr lang="hu-HU" sz="2000" b="1" dirty="0">
              <a:latin typeface="Century Gothic" panose="020B0502020202020204" pitchFamily="34" charset="0"/>
            </a:endParaRPr>
          </a:p>
          <a:p>
            <a:endParaRPr lang="hu-HU" sz="2800" b="1" dirty="0" smtClean="0">
              <a:latin typeface="Century Gothic" panose="020B0502020202020204" pitchFamily="34" charset="0"/>
            </a:endParaRPr>
          </a:p>
          <a:p>
            <a:endParaRPr lang="hu-HU" sz="2400" dirty="0">
              <a:latin typeface="Century Gothic" panose="020B0502020202020204" pitchFamily="34" charset="0"/>
            </a:endParaRPr>
          </a:p>
          <a:p>
            <a:endParaRPr lang="hu-HU" sz="2400" dirty="0">
              <a:latin typeface="Century Gothic" panose="020B0502020202020204" pitchFamily="34" charset="0"/>
            </a:endParaRP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175178644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853440" y="557348"/>
            <a:ext cx="10467703" cy="7325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hu-HU" sz="2800" b="1" dirty="0" smtClean="0">
                <a:latin typeface="Century Gothic" panose="020B0502020202020204" pitchFamily="34" charset="0"/>
              </a:rPr>
              <a:t>Működési terv</a:t>
            </a:r>
          </a:p>
          <a:p>
            <a:pPr algn="just"/>
            <a:r>
              <a:rPr lang="hu-HU" sz="2800" b="1" dirty="0" smtClean="0">
                <a:latin typeface="Century Gothic" panose="020B0502020202020204" pitchFamily="34" charset="0"/>
              </a:rPr>
              <a:t/>
            </a:r>
            <a:br>
              <a:rPr lang="hu-HU" sz="2800" b="1" dirty="0" smtClean="0">
                <a:latin typeface="Century Gothic" panose="020B0502020202020204" pitchFamily="34" charset="0"/>
              </a:rPr>
            </a:br>
            <a:r>
              <a:rPr lang="hu-HU" sz="2000" dirty="0">
                <a:latin typeface="Century Gothic" panose="020B0502020202020204" pitchFamily="34" charset="0"/>
              </a:rPr>
              <a:t>A működési terv az üzleti terv egyik legfontosabb, részletes fejezete, amely a vállalkozás gyakorlati működését mutatja be. Érdemes minél alaposabban kidolgozni, akár több alfejezetre bontva, hogy világosan </a:t>
            </a:r>
            <a:r>
              <a:rPr lang="hu-HU" sz="2000" dirty="0" err="1">
                <a:latin typeface="Century Gothic" panose="020B0502020202020204" pitchFamily="34" charset="0"/>
              </a:rPr>
              <a:t>látszódjon</a:t>
            </a:r>
            <a:r>
              <a:rPr lang="hu-HU" sz="2000" dirty="0">
                <a:latin typeface="Century Gothic" panose="020B0502020202020204" pitchFamily="34" charset="0"/>
              </a:rPr>
              <a:t>, mit fogunk csinálni és hogyan. </a:t>
            </a:r>
            <a:endParaRPr lang="hu-HU" sz="2000" dirty="0" smtClean="0">
              <a:latin typeface="Century Gothic" panose="020B0502020202020204" pitchFamily="34" charset="0"/>
            </a:endParaRPr>
          </a:p>
          <a:p>
            <a:pPr algn="just"/>
            <a:endParaRPr lang="hu-HU" sz="2000" dirty="0">
              <a:latin typeface="Century Gothic" panose="020B0502020202020204" pitchFamily="34" charset="0"/>
            </a:endParaRPr>
          </a:p>
          <a:p>
            <a:pPr algn="just"/>
            <a:r>
              <a:rPr lang="hu-HU" sz="2000" dirty="0" smtClean="0">
                <a:latin typeface="Century Gothic" panose="020B0502020202020204" pitchFamily="34" charset="0"/>
              </a:rPr>
              <a:t>Első </a:t>
            </a:r>
            <a:r>
              <a:rPr lang="hu-HU" sz="2000" dirty="0">
                <a:latin typeface="Century Gothic" panose="020B0502020202020204" pitchFamily="34" charset="0"/>
              </a:rPr>
              <a:t>lépésként érdemes összefoglalni a működési folyamatokat, valamint meghatározni a vállalkozás alapvető </a:t>
            </a:r>
            <a:r>
              <a:rPr lang="hu-HU" sz="2000" dirty="0" err="1">
                <a:latin typeface="Century Gothic" panose="020B0502020202020204" pitchFamily="34" charset="0"/>
              </a:rPr>
              <a:t>mérföldköveit</a:t>
            </a:r>
            <a:r>
              <a:rPr lang="hu-HU" sz="2000" dirty="0">
                <a:latin typeface="Century Gothic" panose="020B0502020202020204" pitchFamily="34" charset="0"/>
              </a:rPr>
              <a:t>, vagyis azt, hogy milyen tevékenységeket végezünk és milyen ütemezésben</a:t>
            </a:r>
            <a:r>
              <a:rPr lang="hu-HU" sz="2000" dirty="0" smtClean="0">
                <a:latin typeface="Century Gothic" panose="020B0502020202020204" pitchFamily="34" charset="0"/>
              </a:rPr>
              <a:t>.</a:t>
            </a:r>
          </a:p>
          <a:p>
            <a:pPr algn="just"/>
            <a:endParaRPr lang="hu-HU" sz="2000" dirty="0">
              <a:latin typeface="Century Gothic" panose="020B0502020202020204" pitchFamily="34" charset="0"/>
            </a:endParaRPr>
          </a:p>
          <a:p>
            <a:pPr algn="just"/>
            <a:r>
              <a:rPr lang="hu-HU" sz="2000" dirty="0">
                <a:latin typeface="Century Gothic" panose="020B0502020202020204" pitchFamily="34" charset="0"/>
              </a:rPr>
              <a:t>Ha termékeket </a:t>
            </a:r>
            <a:r>
              <a:rPr lang="hu-HU" sz="2000" dirty="0" smtClean="0">
                <a:latin typeface="Century Gothic" panose="020B0502020202020204" pitchFamily="34" charset="0"/>
              </a:rPr>
              <a:t>gyártunk, </a:t>
            </a:r>
            <a:r>
              <a:rPr lang="hu-HU" sz="2000" dirty="0">
                <a:latin typeface="Century Gothic" panose="020B0502020202020204" pitchFamily="34" charset="0"/>
              </a:rPr>
              <a:t>mutassuk be a gyártási folyamatot is: mennyi idő alatt, milyen lépések során alakulnak a nyersanyagok kész árucikké. </a:t>
            </a:r>
            <a:endParaRPr lang="hu-HU" sz="2000" dirty="0" smtClean="0">
              <a:latin typeface="Century Gothic" panose="020B0502020202020204" pitchFamily="34" charset="0"/>
            </a:endParaRPr>
          </a:p>
          <a:p>
            <a:pPr algn="just"/>
            <a:endParaRPr lang="hu-HU" sz="2000" dirty="0" smtClean="0">
              <a:latin typeface="Century Gothic" panose="020B0502020202020204" pitchFamily="34" charset="0"/>
            </a:endParaRPr>
          </a:p>
          <a:p>
            <a:pPr algn="just"/>
            <a:r>
              <a:rPr lang="hu-HU" sz="2000" dirty="0" smtClean="0">
                <a:latin typeface="Century Gothic" panose="020B0502020202020204" pitchFamily="34" charset="0"/>
              </a:rPr>
              <a:t>Emellett </a:t>
            </a:r>
            <a:r>
              <a:rPr lang="hu-HU" sz="2000" dirty="0">
                <a:latin typeface="Century Gothic" panose="020B0502020202020204" pitchFamily="34" charset="0"/>
              </a:rPr>
              <a:t>fontos, hogy a gyártási terv mellett hagyjunk teret a fejlesztésnek és az innovációnak, így a vállalkozás folyamatosan megújulhat, és mindig kínálhat új, figyelemfelkeltő termékeket, amelyekre építhetjük a marketingstratégiát.</a:t>
            </a:r>
          </a:p>
          <a:p>
            <a:endParaRPr lang="hu-HU" sz="2000" b="1" dirty="0">
              <a:latin typeface="Century Gothic" panose="020B0502020202020204" pitchFamily="34" charset="0"/>
            </a:endParaRPr>
          </a:p>
          <a:p>
            <a:endParaRPr lang="hu-HU" sz="2800" b="1" dirty="0" smtClean="0">
              <a:latin typeface="Century Gothic" panose="020B0502020202020204" pitchFamily="34" charset="0"/>
            </a:endParaRPr>
          </a:p>
          <a:p>
            <a:endParaRPr lang="hu-HU" sz="2400" dirty="0">
              <a:latin typeface="Century Gothic" panose="020B0502020202020204" pitchFamily="34" charset="0"/>
            </a:endParaRPr>
          </a:p>
          <a:p>
            <a:endParaRPr lang="hu-HU" sz="2400" dirty="0">
              <a:latin typeface="Century Gothic" panose="020B0502020202020204" pitchFamily="34" charset="0"/>
            </a:endParaRP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201338639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966651" y="478971"/>
            <a:ext cx="10467703" cy="7509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hu-HU" sz="2800" b="1" dirty="0" smtClean="0">
                <a:latin typeface="Century Gothic" panose="020B0502020202020204" pitchFamily="34" charset="0"/>
              </a:rPr>
              <a:t>Marketing terv</a:t>
            </a:r>
          </a:p>
          <a:p>
            <a:endParaRPr lang="hu-HU" sz="2000" dirty="0" smtClean="0">
              <a:latin typeface="Century Gothic" panose="020B0502020202020204" pitchFamily="34" charset="0"/>
            </a:endParaRPr>
          </a:p>
          <a:p>
            <a:r>
              <a:rPr lang="hu-HU" sz="2000" dirty="0" smtClean="0">
                <a:latin typeface="Century Gothic" panose="020B0502020202020204" pitchFamily="34" charset="0"/>
              </a:rPr>
              <a:t>A </a:t>
            </a:r>
            <a:r>
              <a:rPr lang="hu-HU" sz="2000" dirty="0">
                <a:latin typeface="Century Gothic" panose="020B0502020202020204" pitchFamily="34" charset="0"/>
              </a:rPr>
              <a:t>marketing terv egy olyan stratégiai dokumentum, amely bemutatja, hogyan éri el a vállalkozás a célpiacát, hogyan versenyez a konkurenciával, és milyen lépések vezetnek az üzleti célok eléréséhez. Nemcsak külső partnereknek, befektetőknek és alkalmazottaknak nyújt átlátható képet a működésről, hanem a vállalkozó saját gondolkodását is rendszerezi</a:t>
            </a:r>
            <a:r>
              <a:rPr lang="hu-HU" sz="2000" dirty="0" smtClean="0">
                <a:latin typeface="Century Gothic" panose="020B0502020202020204" pitchFamily="34" charset="0"/>
              </a:rPr>
              <a:t>.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dirty="0">
                <a:latin typeface="Century Gothic" panose="020B0502020202020204" pitchFamily="34" charset="0"/>
              </a:rPr>
              <a:t>A marketing terv fő részei</a:t>
            </a:r>
            <a:r>
              <a:rPr lang="hu-HU" sz="2000" dirty="0" smtClean="0">
                <a:latin typeface="Century Gothic" panose="020B0502020202020204" pitchFamily="34" charset="0"/>
              </a:rPr>
              <a:t>: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b="1" dirty="0">
                <a:latin typeface="Century Gothic" panose="020B0502020202020204" pitchFamily="34" charset="0"/>
              </a:rPr>
              <a:t>Vezetői összefoglaló</a:t>
            </a:r>
            <a:r>
              <a:rPr lang="hu-HU" sz="2000" dirty="0">
                <a:latin typeface="Century Gothic" panose="020B0502020202020204" pitchFamily="34" charset="0"/>
              </a:rPr>
              <a:t> – röviden </a:t>
            </a:r>
            <a:r>
              <a:rPr lang="hu-HU" sz="2000" dirty="0" err="1">
                <a:latin typeface="Century Gothic" panose="020B0502020202020204" pitchFamily="34" charset="0"/>
              </a:rPr>
              <a:t>összegzi</a:t>
            </a:r>
            <a:r>
              <a:rPr lang="hu-HU" sz="2000" dirty="0">
                <a:latin typeface="Century Gothic" panose="020B0502020202020204" pitchFamily="34" charset="0"/>
              </a:rPr>
              <a:t> a terv lényegét: célpiac, versenytársak, termék/szolgáltatás, fő célok és mérőszámok</a:t>
            </a:r>
            <a:r>
              <a:rPr lang="hu-HU" sz="2000" dirty="0" smtClean="0">
                <a:latin typeface="Century Gothic" panose="020B0502020202020204" pitchFamily="34" charset="0"/>
              </a:rPr>
              <a:t>.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b="1" dirty="0">
                <a:latin typeface="Century Gothic" panose="020B0502020202020204" pitchFamily="34" charset="0"/>
              </a:rPr>
              <a:t>Piackutatás</a:t>
            </a:r>
            <a:r>
              <a:rPr lang="hu-HU" sz="2000" dirty="0">
                <a:latin typeface="Century Gothic" panose="020B0502020202020204" pitchFamily="34" charset="0"/>
              </a:rPr>
              <a:t> – feltárja, hogy a stratégia mennyire működőképes, miben tér el a konkurenciától, milyen buktatók és erőforrásigények várhatók</a:t>
            </a:r>
            <a:r>
              <a:rPr lang="hu-HU" sz="2000" dirty="0" smtClean="0">
                <a:latin typeface="Century Gothic" panose="020B0502020202020204" pitchFamily="34" charset="0"/>
              </a:rPr>
              <a:t>.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b="1" dirty="0">
                <a:latin typeface="Century Gothic" panose="020B0502020202020204" pitchFamily="34" charset="0"/>
              </a:rPr>
              <a:t>Célcsoport</a:t>
            </a:r>
            <a:r>
              <a:rPr lang="hu-HU" sz="2000" dirty="0">
                <a:latin typeface="Century Gothic" panose="020B0502020202020204" pitchFamily="34" charset="0"/>
              </a:rPr>
              <a:t> – demográfiai, </a:t>
            </a:r>
            <a:r>
              <a:rPr lang="hu-HU" sz="2000" dirty="0" err="1">
                <a:latin typeface="Century Gothic" panose="020B0502020202020204" pitchFamily="34" charset="0"/>
              </a:rPr>
              <a:t>pszichográfiai</a:t>
            </a:r>
            <a:r>
              <a:rPr lang="hu-HU" sz="2000" dirty="0">
                <a:latin typeface="Century Gothic" panose="020B0502020202020204" pitchFamily="34" charset="0"/>
              </a:rPr>
              <a:t> és viselkedési adatok alapján bemutatja a kívánt ügyfelet, hogy a marketing pontosan rá szabható legyen</a:t>
            </a:r>
            <a:r>
              <a:rPr lang="hu-HU" sz="2000" dirty="0" smtClean="0">
                <a:latin typeface="Century Gothic" panose="020B0502020202020204" pitchFamily="34" charset="0"/>
              </a:rPr>
              <a:t>.</a:t>
            </a:r>
          </a:p>
          <a:p>
            <a:endParaRPr lang="hu-HU" sz="2000" dirty="0"/>
          </a:p>
          <a:p>
            <a:endParaRPr lang="hu-HU" sz="2800" b="1" dirty="0" smtClean="0">
              <a:latin typeface="Century Gothic" panose="020B0502020202020204" pitchFamily="34" charset="0"/>
            </a:endParaRPr>
          </a:p>
          <a:p>
            <a:endParaRPr lang="hu-HU" sz="2400" dirty="0">
              <a:latin typeface="Century Gothic" panose="020B0502020202020204" pitchFamily="34" charset="0"/>
            </a:endParaRPr>
          </a:p>
          <a:p>
            <a:endParaRPr lang="hu-HU" sz="2400" dirty="0">
              <a:latin typeface="Century Gothic" panose="020B0502020202020204" pitchFamily="34" charset="0"/>
            </a:endParaRP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577675366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896983" y="374468"/>
            <a:ext cx="10467703" cy="81253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hu-HU" sz="2800" b="1" dirty="0" smtClean="0">
                <a:latin typeface="Century Gothic" panose="020B0502020202020204" pitchFamily="34" charset="0"/>
              </a:rPr>
              <a:t>Marketing terv</a:t>
            </a:r>
          </a:p>
          <a:p>
            <a:endParaRPr lang="hu-HU" sz="2000" dirty="0"/>
          </a:p>
          <a:p>
            <a:r>
              <a:rPr lang="hu-HU" sz="2000" b="1" dirty="0">
                <a:latin typeface="Century Gothic" panose="020B0502020202020204" pitchFamily="34" charset="0"/>
              </a:rPr>
              <a:t>Konkurenciaelemzés</a:t>
            </a:r>
            <a:r>
              <a:rPr lang="hu-HU" sz="2000" dirty="0">
                <a:latin typeface="Century Gothic" panose="020B0502020202020204" pitchFamily="34" charset="0"/>
              </a:rPr>
              <a:t> – megvizsgálja, kik szolgálják ki a célpiacot, milyen csatornákat használnak, mekkora erőforrással dolgoznak, és hol vannak a gyengeségeik</a:t>
            </a:r>
            <a:r>
              <a:rPr lang="hu-HU" sz="2000" dirty="0" smtClean="0">
                <a:latin typeface="Century Gothic" panose="020B0502020202020204" pitchFamily="34" charset="0"/>
              </a:rPr>
              <a:t>.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b="1" dirty="0">
                <a:latin typeface="Century Gothic" panose="020B0502020202020204" pitchFamily="34" charset="0"/>
              </a:rPr>
              <a:t>Üzleti és marketing célok, mérőszámok</a:t>
            </a:r>
            <a:r>
              <a:rPr lang="hu-HU" sz="2000" dirty="0">
                <a:latin typeface="Century Gothic" panose="020B0502020202020204" pitchFamily="34" charset="0"/>
              </a:rPr>
              <a:t> – meghatározza, hogyan kapcsolódik a marketing az üzleti stratégiához, és milyen mérőszámok mutatják a haladást</a:t>
            </a:r>
            <a:r>
              <a:rPr lang="hu-HU" sz="2000" dirty="0" smtClean="0">
                <a:latin typeface="Century Gothic" panose="020B0502020202020204" pitchFamily="34" charset="0"/>
              </a:rPr>
              <a:t>.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b="1" dirty="0">
                <a:latin typeface="Century Gothic" panose="020B0502020202020204" pitchFamily="34" charset="0"/>
              </a:rPr>
              <a:t>Stratégia lépésekre bontva</a:t>
            </a:r>
            <a:r>
              <a:rPr lang="hu-HU" sz="2000" dirty="0">
                <a:latin typeface="Century Gothic" panose="020B0502020202020204" pitchFamily="34" charset="0"/>
              </a:rPr>
              <a:t> – konkrét taktikák, feladatok és ügyfélszerzési módszerek leírása, amelyek a célok megvalósítását szolgálják</a:t>
            </a:r>
            <a:r>
              <a:rPr lang="hu-HU" sz="2000" dirty="0" smtClean="0">
                <a:latin typeface="Century Gothic" panose="020B0502020202020204" pitchFamily="34" charset="0"/>
              </a:rPr>
              <a:t>.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b="1" dirty="0">
                <a:latin typeface="Century Gothic" panose="020B0502020202020204" pitchFamily="34" charset="0"/>
              </a:rPr>
              <a:t>Büdzsé, megtérülés </a:t>
            </a:r>
            <a:r>
              <a:rPr lang="hu-HU" sz="2000" b="1" dirty="0" smtClean="0">
                <a:latin typeface="Century Gothic" panose="020B0502020202020204" pitchFamily="34" charset="0"/>
              </a:rPr>
              <a:t>és </a:t>
            </a:r>
            <a:r>
              <a:rPr lang="hu-HU" sz="2000" b="1" dirty="0">
                <a:latin typeface="Century Gothic" panose="020B0502020202020204" pitchFamily="34" charset="0"/>
              </a:rPr>
              <a:t>kockázatok</a:t>
            </a:r>
            <a:r>
              <a:rPr lang="hu-HU" sz="2000" dirty="0">
                <a:latin typeface="Century Gothic" panose="020B0502020202020204" pitchFamily="34" charset="0"/>
              </a:rPr>
              <a:t> – megvizsgálja a </a:t>
            </a:r>
            <a:r>
              <a:rPr lang="hu-HU" sz="2000" dirty="0" smtClean="0">
                <a:latin typeface="Century Gothic" panose="020B0502020202020204" pitchFamily="34" charset="0"/>
              </a:rPr>
              <a:t>szükséges </a:t>
            </a:r>
            <a:r>
              <a:rPr lang="hu-HU" sz="2000" dirty="0">
                <a:latin typeface="Century Gothic" panose="020B0502020202020204" pitchFamily="34" charset="0"/>
              </a:rPr>
              <a:t>erőforrásokat, a várható megtérülést, és a lehetséges kockázatokat</a:t>
            </a:r>
            <a:r>
              <a:rPr lang="hu-HU" sz="2000" dirty="0" smtClean="0">
                <a:latin typeface="Century Gothic" panose="020B0502020202020204" pitchFamily="34" charset="0"/>
              </a:rPr>
              <a:t>.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dirty="0">
                <a:latin typeface="Century Gothic" panose="020B0502020202020204" pitchFamily="34" charset="0"/>
              </a:rPr>
              <a:t>A jól kidolgozott marketing terv nemcsak kommunikációs eszköz, hanem egy praktikus útiterv is, amely tisztázza a működési mechanizmusokat, segít felismerni és megoldani a logikai hibákat, és csapatot, partnereket is könnyebben egy irányba terel.</a:t>
            </a:r>
          </a:p>
          <a:p>
            <a:pPr algn="just"/>
            <a:r>
              <a:rPr lang="hu-HU" sz="2000" dirty="0" smtClean="0">
                <a:latin typeface="Century Gothic" panose="020B0502020202020204" pitchFamily="34" charset="0"/>
              </a:rPr>
              <a:t>.</a:t>
            </a:r>
            <a:endParaRPr lang="hu-HU" sz="2000" dirty="0">
              <a:latin typeface="Century Gothic" panose="020B0502020202020204" pitchFamily="34" charset="0"/>
            </a:endParaRPr>
          </a:p>
          <a:p>
            <a:endParaRPr lang="hu-HU" sz="2000" b="1" dirty="0">
              <a:latin typeface="Century Gothic" panose="020B0502020202020204" pitchFamily="34" charset="0"/>
            </a:endParaRPr>
          </a:p>
          <a:p>
            <a:endParaRPr lang="hu-HU" sz="2800" b="1" dirty="0" smtClean="0">
              <a:latin typeface="Century Gothic" panose="020B0502020202020204" pitchFamily="34" charset="0"/>
            </a:endParaRPr>
          </a:p>
          <a:p>
            <a:endParaRPr lang="hu-HU" sz="2400" dirty="0">
              <a:latin typeface="Century Gothic" panose="020B0502020202020204" pitchFamily="34" charset="0"/>
            </a:endParaRPr>
          </a:p>
          <a:p>
            <a:endParaRPr lang="hu-HU" sz="2400" dirty="0">
              <a:latin typeface="Century Gothic" panose="020B0502020202020204" pitchFamily="34" charset="0"/>
            </a:endParaRP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760860095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905691" y="531222"/>
            <a:ext cx="10467703" cy="7694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000" b="1" dirty="0" smtClean="0">
                <a:latin typeface="Century Gothic" panose="020B0502020202020204" pitchFamily="34" charset="0"/>
              </a:rPr>
              <a:t>5M- modell</a:t>
            </a:r>
          </a:p>
          <a:p>
            <a:r>
              <a:rPr lang="hu-HU" dirty="0" smtClean="0"/>
              <a:t>Philip </a:t>
            </a:r>
            <a:r>
              <a:rPr lang="hu-HU" dirty="0" err="1"/>
              <a:t>Kotler</a:t>
            </a:r>
            <a:r>
              <a:rPr lang="hu-HU" dirty="0"/>
              <a:t> nevéhez fűződik, és a reklámkommunikáció tervezésére szolgál.</a:t>
            </a:r>
            <a:endParaRPr lang="hu-HU" sz="2000" dirty="0" smtClean="0">
              <a:latin typeface="Century Gothic" panose="020B0502020202020204" pitchFamily="34" charset="0"/>
            </a:endParaRP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1900" b="1" dirty="0">
                <a:latin typeface="Century Gothic" panose="020B0502020202020204" pitchFamily="34" charset="0"/>
              </a:rPr>
              <a:t>Cél vagy misszió (</a:t>
            </a:r>
            <a:r>
              <a:rPr lang="hu-HU" sz="1900" b="1" dirty="0" err="1">
                <a:latin typeface="Century Gothic" panose="020B0502020202020204" pitchFamily="34" charset="0"/>
              </a:rPr>
              <a:t>mission</a:t>
            </a:r>
            <a:r>
              <a:rPr lang="hu-HU" sz="1900" b="1" dirty="0">
                <a:latin typeface="Century Gothic" panose="020B0502020202020204" pitchFamily="34" charset="0"/>
              </a:rPr>
              <a:t>):</a:t>
            </a:r>
            <a:r>
              <a:rPr lang="hu-HU" sz="1900" dirty="0">
                <a:latin typeface="Century Gothic" panose="020B0502020202020204" pitchFamily="34" charset="0"/>
              </a:rPr>
              <a:t> a reklám pontos céljának meghatározása, például hogyan váljon ismertté a márka, hogyan </a:t>
            </a:r>
            <a:r>
              <a:rPr lang="hu-HU" sz="1900" dirty="0" err="1">
                <a:latin typeface="Century Gothic" panose="020B0502020202020204" pitchFamily="34" charset="0"/>
              </a:rPr>
              <a:t>pozicionáljuk</a:t>
            </a:r>
            <a:r>
              <a:rPr lang="hu-HU" sz="1900" dirty="0">
                <a:latin typeface="Century Gothic" panose="020B0502020202020204" pitchFamily="34" charset="0"/>
              </a:rPr>
              <a:t> a terméket, vagy hogyan erősítsük a </a:t>
            </a:r>
            <a:r>
              <a:rPr lang="hu-HU" sz="1900" dirty="0" err="1">
                <a:latin typeface="Century Gothic" panose="020B0502020202020204" pitchFamily="34" charset="0"/>
              </a:rPr>
              <a:t>brandet</a:t>
            </a:r>
            <a:r>
              <a:rPr lang="hu-HU" sz="1900" dirty="0" smtClean="0">
                <a:latin typeface="Century Gothic" panose="020B0502020202020204" pitchFamily="34" charset="0"/>
              </a:rPr>
              <a:t>.</a:t>
            </a:r>
          </a:p>
          <a:p>
            <a:endParaRPr lang="hu-HU" sz="1900" dirty="0">
              <a:latin typeface="Century Gothic" panose="020B0502020202020204" pitchFamily="34" charset="0"/>
            </a:endParaRPr>
          </a:p>
          <a:p>
            <a:r>
              <a:rPr lang="hu-HU" sz="1900" b="1" dirty="0">
                <a:latin typeface="Century Gothic" panose="020B0502020202020204" pitchFamily="34" charset="0"/>
              </a:rPr>
              <a:t>Költségvetés (</a:t>
            </a:r>
            <a:r>
              <a:rPr lang="hu-HU" sz="1900" b="1" dirty="0" err="1">
                <a:latin typeface="Century Gothic" panose="020B0502020202020204" pitchFamily="34" charset="0"/>
              </a:rPr>
              <a:t>money</a:t>
            </a:r>
            <a:r>
              <a:rPr lang="hu-HU" sz="1900" b="1" dirty="0">
                <a:latin typeface="Century Gothic" panose="020B0502020202020204" pitchFamily="34" charset="0"/>
              </a:rPr>
              <a:t>):</a:t>
            </a:r>
            <a:r>
              <a:rPr lang="hu-HU" sz="1900" dirty="0">
                <a:latin typeface="Century Gothic" panose="020B0502020202020204" pitchFamily="34" charset="0"/>
              </a:rPr>
              <a:t> a kampány pénzügyi keretének tisztázása, beleértve a tervezett kiadásokat és forrásokat</a:t>
            </a:r>
            <a:r>
              <a:rPr lang="hu-HU" sz="1900" dirty="0" smtClean="0">
                <a:latin typeface="Century Gothic" panose="020B0502020202020204" pitchFamily="34" charset="0"/>
              </a:rPr>
              <a:t>.</a:t>
            </a:r>
          </a:p>
          <a:p>
            <a:endParaRPr lang="hu-HU" sz="1900" dirty="0">
              <a:latin typeface="Century Gothic" panose="020B0502020202020204" pitchFamily="34" charset="0"/>
            </a:endParaRPr>
          </a:p>
          <a:p>
            <a:r>
              <a:rPr lang="hu-HU" sz="1900" b="1" dirty="0">
                <a:latin typeface="Century Gothic" panose="020B0502020202020204" pitchFamily="34" charset="0"/>
              </a:rPr>
              <a:t>Üzenet (</a:t>
            </a:r>
            <a:r>
              <a:rPr lang="hu-HU" sz="1900" b="1" dirty="0" err="1">
                <a:latin typeface="Century Gothic" panose="020B0502020202020204" pitchFamily="34" charset="0"/>
              </a:rPr>
              <a:t>message</a:t>
            </a:r>
            <a:r>
              <a:rPr lang="hu-HU" sz="1900" b="1" dirty="0">
                <a:latin typeface="Century Gothic" panose="020B0502020202020204" pitchFamily="34" charset="0"/>
              </a:rPr>
              <a:t>):</a:t>
            </a:r>
            <a:r>
              <a:rPr lang="hu-HU" sz="1900" dirty="0">
                <a:latin typeface="Century Gothic" panose="020B0502020202020204" pitchFamily="34" charset="0"/>
              </a:rPr>
              <a:t> annak </a:t>
            </a:r>
            <a:r>
              <a:rPr lang="hu-HU" sz="1900" dirty="0" smtClean="0">
                <a:latin typeface="Century Gothic" panose="020B0502020202020204" pitchFamily="34" charset="0"/>
              </a:rPr>
              <a:t>meghatározása</a:t>
            </a:r>
            <a:r>
              <a:rPr lang="hu-HU" sz="1900" dirty="0">
                <a:latin typeface="Century Gothic" panose="020B0502020202020204" pitchFamily="34" charset="0"/>
              </a:rPr>
              <a:t>, milyen gondolatot vagy üzenetet szeretnénk a fogyasztókhoz eljuttatni a reklám által</a:t>
            </a:r>
            <a:r>
              <a:rPr lang="hu-HU" sz="1900" dirty="0" smtClean="0">
                <a:latin typeface="Century Gothic" panose="020B0502020202020204" pitchFamily="34" charset="0"/>
              </a:rPr>
              <a:t>.</a:t>
            </a:r>
          </a:p>
          <a:p>
            <a:endParaRPr lang="hu-HU" sz="1900" dirty="0">
              <a:latin typeface="Century Gothic" panose="020B0502020202020204" pitchFamily="34" charset="0"/>
            </a:endParaRPr>
          </a:p>
          <a:p>
            <a:r>
              <a:rPr lang="hu-HU" sz="1900" b="1" dirty="0">
                <a:latin typeface="Century Gothic" panose="020B0502020202020204" pitchFamily="34" charset="0"/>
              </a:rPr>
              <a:t>Média (</a:t>
            </a:r>
            <a:r>
              <a:rPr lang="hu-HU" sz="1900" b="1" dirty="0" err="1">
                <a:latin typeface="Century Gothic" panose="020B0502020202020204" pitchFamily="34" charset="0"/>
              </a:rPr>
              <a:t>media</a:t>
            </a:r>
            <a:r>
              <a:rPr lang="hu-HU" sz="1900" b="1" dirty="0">
                <a:latin typeface="Century Gothic" panose="020B0502020202020204" pitchFamily="34" charset="0"/>
              </a:rPr>
              <a:t>):</a:t>
            </a:r>
            <a:r>
              <a:rPr lang="hu-HU" sz="1900" dirty="0">
                <a:latin typeface="Century Gothic" panose="020B0502020202020204" pitchFamily="34" charset="0"/>
              </a:rPr>
              <a:t> a kampány időbeli ütemezése és a megfelelő médiumok kiválasztása, ahol az üzenet eljut a célcsoporthoz</a:t>
            </a:r>
            <a:r>
              <a:rPr lang="hu-HU" sz="1900" dirty="0" smtClean="0">
                <a:latin typeface="Century Gothic" panose="020B0502020202020204" pitchFamily="34" charset="0"/>
              </a:rPr>
              <a:t>.</a:t>
            </a:r>
          </a:p>
          <a:p>
            <a:endParaRPr lang="hu-HU" sz="1900" dirty="0">
              <a:latin typeface="Century Gothic" panose="020B0502020202020204" pitchFamily="34" charset="0"/>
            </a:endParaRPr>
          </a:p>
          <a:p>
            <a:r>
              <a:rPr lang="hu-HU" sz="1900" b="1" dirty="0">
                <a:latin typeface="Century Gothic" panose="020B0502020202020204" pitchFamily="34" charset="0"/>
              </a:rPr>
              <a:t>Mérés (</a:t>
            </a:r>
            <a:r>
              <a:rPr lang="hu-HU" sz="1900" b="1" dirty="0" err="1">
                <a:latin typeface="Century Gothic" panose="020B0502020202020204" pitchFamily="34" charset="0"/>
              </a:rPr>
              <a:t>measurement</a:t>
            </a:r>
            <a:r>
              <a:rPr lang="hu-HU" sz="1900" b="1" dirty="0">
                <a:latin typeface="Century Gothic" panose="020B0502020202020204" pitchFamily="34" charset="0"/>
              </a:rPr>
              <a:t>):</a:t>
            </a:r>
            <a:r>
              <a:rPr lang="hu-HU" sz="1900" dirty="0">
                <a:latin typeface="Century Gothic" panose="020B0502020202020204" pitchFamily="34" charset="0"/>
              </a:rPr>
              <a:t> a kampány hatékonyságának nyomon követése és értékelése, akár a kampány előtt, alatt és után, hogy pontosan látható legyen, mennyire volt sikeres, akár ügyfelek vagy vezetőség számára is.</a:t>
            </a:r>
          </a:p>
          <a:p>
            <a:endParaRPr lang="hu-HU" sz="2000" b="1" dirty="0">
              <a:latin typeface="Century Gothic" panose="020B0502020202020204" pitchFamily="34" charset="0"/>
            </a:endParaRPr>
          </a:p>
          <a:p>
            <a:endParaRPr lang="hu-HU" sz="2800" b="1" dirty="0" smtClean="0">
              <a:latin typeface="Century Gothic" panose="020B0502020202020204" pitchFamily="34" charset="0"/>
            </a:endParaRPr>
          </a:p>
          <a:p>
            <a:endParaRPr lang="hu-HU" sz="2400" dirty="0">
              <a:latin typeface="Century Gothic" panose="020B0502020202020204" pitchFamily="34" charset="0"/>
            </a:endParaRPr>
          </a:p>
          <a:p>
            <a:endParaRPr lang="hu-HU" sz="2400" dirty="0">
              <a:latin typeface="Century Gothic" panose="020B0502020202020204" pitchFamily="34" charset="0"/>
            </a:endParaRP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259520093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744826" y="426961"/>
            <a:ext cx="10964091" cy="84330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hu-HU" sz="2800" b="1" dirty="0" smtClean="0">
                <a:latin typeface="Century Gothic" panose="020B0502020202020204" pitchFamily="34" charset="0"/>
              </a:rPr>
              <a:t>Pénzügyi terv</a:t>
            </a:r>
          </a:p>
          <a:p>
            <a:endParaRPr lang="hu-HU" sz="2000" dirty="0"/>
          </a:p>
          <a:p>
            <a:pPr algn="just"/>
            <a:r>
              <a:rPr lang="hu-HU" sz="1900" b="1" dirty="0">
                <a:latin typeface="Century Gothic" panose="020B0502020202020204" pitchFamily="34" charset="0"/>
              </a:rPr>
              <a:t>A pénzügyi terv </a:t>
            </a:r>
            <a:r>
              <a:rPr lang="hu-HU" sz="1900" b="1" dirty="0" smtClean="0">
                <a:latin typeface="Century Gothic" panose="020B0502020202020204" pitchFamily="34" charset="0"/>
              </a:rPr>
              <a:t>célja</a:t>
            </a:r>
          </a:p>
          <a:p>
            <a:pPr algn="just"/>
            <a:r>
              <a:rPr lang="hu-HU" sz="1900" dirty="0" smtClean="0">
                <a:latin typeface="Century Gothic" panose="020B0502020202020204" pitchFamily="34" charset="0"/>
              </a:rPr>
              <a:t>A </a:t>
            </a:r>
            <a:r>
              <a:rPr lang="hu-HU" sz="1900" dirty="0">
                <a:latin typeface="Century Gothic" panose="020B0502020202020204" pitchFamily="34" charset="0"/>
              </a:rPr>
              <a:t>pénzügyi terv megfogalmazza, hogy a vállalkozás milyen bevételekkel, ráfordításokkal és eredménnyel számol a következő időszakban. Segítségével megtervezhető a működés pénzügyi háttere, biztosítható a fenntarthatóság, és időben felismerhetők a pénzügyi kockázatok</a:t>
            </a:r>
            <a:r>
              <a:rPr lang="hu-HU" sz="1900" dirty="0" smtClean="0">
                <a:latin typeface="Century Gothic" panose="020B0502020202020204" pitchFamily="34" charset="0"/>
              </a:rPr>
              <a:t>.</a:t>
            </a:r>
          </a:p>
          <a:p>
            <a:pPr algn="just"/>
            <a:endParaRPr lang="hu-HU" sz="1900" dirty="0">
              <a:latin typeface="Century Gothic" panose="020B0502020202020204" pitchFamily="34" charset="0"/>
            </a:endParaRPr>
          </a:p>
          <a:p>
            <a:r>
              <a:rPr lang="hu-HU" sz="1900" b="1" dirty="0" smtClean="0">
                <a:latin typeface="Century Gothic" panose="020B0502020202020204" pitchFamily="34" charset="0"/>
              </a:rPr>
              <a:t>A </a:t>
            </a:r>
            <a:r>
              <a:rPr lang="hu-HU" sz="1900" b="1" dirty="0">
                <a:latin typeface="Century Gothic" panose="020B0502020202020204" pitchFamily="34" charset="0"/>
              </a:rPr>
              <a:t>pénzügyi terv fő </a:t>
            </a:r>
            <a:r>
              <a:rPr lang="hu-HU" sz="1900" b="1" dirty="0" smtClean="0">
                <a:latin typeface="Century Gothic" panose="020B0502020202020204" pitchFamily="34" charset="0"/>
              </a:rPr>
              <a:t>részei</a:t>
            </a:r>
          </a:p>
          <a:p>
            <a:endParaRPr lang="hu-HU" sz="1900" b="1" dirty="0">
              <a:latin typeface="Century Gothic" panose="020B0502020202020204" pitchFamily="34" charset="0"/>
            </a:endParaRPr>
          </a:p>
          <a:p>
            <a:r>
              <a:rPr lang="hu-HU" sz="1900" dirty="0">
                <a:latin typeface="Century Gothic" panose="020B0502020202020204" pitchFamily="34" charset="0"/>
              </a:rPr>
              <a:t>A pénzügyi terv két alapvető területre épül</a:t>
            </a:r>
            <a:r>
              <a:rPr lang="hu-HU" sz="1900" dirty="0" smtClean="0">
                <a:latin typeface="Century Gothic" panose="020B0502020202020204" pitchFamily="34" charset="0"/>
              </a:rPr>
              <a:t>:</a:t>
            </a:r>
          </a:p>
          <a:p>
            <a:r>
              <a:rPr lang="hu-HU" sz="1900" b="1" dirty="0" smtClean="0">
                <a:latin typeface="Century Gothic" panose="020B0502020202020204" pitchFamily="34" charset="0"/>
              </a:rPr>
              <a:t>Bevételek</a:t>
            </a:r>
            <a:r>
              <a:rPr lang="hu-HU" sz="1900" dirty="0" smtClean="0">
                <a:latin typeface="Century Gothic" panose="020B0502020202020204" pitchFamily="34" charset="0"/>
              </a:rPr>
              <a:t> </a:t>
            </a:r>
            <a:r>
              <a:rPr lang="hu-HU" sz="1900" dirty="0">
                <a:latin typeface="Century Gothic" panose="020B0502020202020204" pitchFamily="34" charset="0"/>
              </a:rPr>
              <a:t>– a vállalkozás által várt értékesítési eredmények és egyéb bevételi források.</a:t>
            </a:r>
          </a:p>
          <a:p>
            <a:endParaRPr lang="hu-HU" sz="1900" b="1" dirty="0" smtClean="0">
              <a:latin typeface="Century Gothic" panose="020B0502020202020204" pitchFamily="34" charset="0"/>
            </a:endParaRPr>
          </a:p>
          <a:p>
            <a:r>
              <a:rPr lang="hu-HU" sz="1900" b="1" dirty="0" smtClean="0">
                <a:latin typeface="Century Gothic" panose="020B0502020202020204" pitchFamily="34" charset="0"/>
              </a:rPr>
              <a:t>Kiadások</a:t>
            </a:r>
            <a:r>
              <a:rPr lang="hu-HU" sz="1900" dirty="0" smtClean="0">
                <a:latin typeface="Century Gothic" panose="020B0502020202020204" pitchFamily="34" charset="0"/>
              </a:rPr>
              <a:t> </a:t>
            </a:r>
            <a:r>
              <a:rPr lang="hu-HU" sz="1900" dirty="0">
                <a:latin typeface="Century Gothic" panose="020B0502020202020204" pitchFamily="34" charset="0"/>
              </a:rPr>
              <a:t>– minden olyan ráfordítás, amely a működéshez szükséges</a:t>
            </a:r>
            <a:r>
              <a:rPr lang="hu-HU" sz="1900" dirty="0" smtClean="0">
                <a:latin typeface="Century Gothic" panose="020B0502020202020204" pitchFamily="34" charset="0"/>
              </a:rPr>
              <a:t>. Pl.:</a:t>
            </a:r>
            <a:endParaRPr lang="hu-HU" sz="1900" dirty="0">
              <a:latin typeface="Century Gothic" panose="020B0502020202020204" pitchFamily="34" charset="0"/>
            </a:endParaRPr>
          </a:p>
          <a:p>
            <a:r>
              <a:rPr lang="hu-HU" sz="1900" dirty="0" smtClean="0">
                <a:latin typeface="Century Gothic" panose="020B0502020202020204" pitchFamily="34" charset="0"/>
              </a:rPr>
              <a:t>befektetett </a:t>
            </a:r>
            <a:r>
              <a:rPr lang="hu-HU" sz="1900" dirty="0">
                <a:latin typeface="Century Gothic" panose="020B0502020202020204" pitchFamily="34" charset="0"/>
              </a:rPr>
              <a:t>idő és munkaerő költsége,</a:t>
            </a:r>
          </a:p>
          <a:p>
            <a:r>
              <a:rPr lang="hu-HU" sz="1900" dirty="0">
                <a:latin typeface="Century Gothic" panose="020B0502020202020204" pitchFamily="34" charset="0"/>
              </a:rPr>
              <a:t>alapanyagköltség,</a:t>
            </a:r>
          </a:p>
          <a:p>
            <a:r>
              <a:rPr lang="hu-HU" sz="1900" dirty="0">
                <a:latin typeface="Century Gothic" panose="020B0502020202020204" pitchFamily="34" charset="0"/>
              </a:rPr>
              <a:t>amortizáció,</a:t>
            </a:r>
          </a:p>
          <a:p>
            <a:r>
              <a:rPr lang="hu-HU" sz="1900" dirty="0">
                <a:latin typeface="Century Gothic" panose="020B0502020202020204" pitchFamily="34" charset="0"/>
              </a:rPr>
              <a:t>logisztika (beszerzés, szállítás, raktározás),</a:t>
            </a:r>
          </a:p>
          <a:p>
            <a:r>
              <a:rPr lang="hu-HU" sz="1900" dirty="0">
                <a:latin typeface="Century Gothic" panose="020B0502020202020204" pitchFamily="34" charset="0"/>
              </a:rPr>
              <a:t>adók és járulékok.</a:t>
            </a:r>
          </a:p>
          <a:p>
            <a:pPr algn="just"/>
            <a:endParaRPr lang="hu-HU" sz="2000" dirty="0">
              <a:latin typeface="Century Gothic" panose="020B0502020202020204" pitchFamily="34" charset="0"/>
            </a:endParaRPr>
          </a:p>
          <a:p>
            <a:pPr algn="just"/>
            <a:r>
              <a:rPr lang="hu-HU" sz="2000" dirty="0" smtClean="0">
                <a:latin typeface="Century Gothic" panose="020B0502020202020204" pitchFamily="34" charset="0"/>
              </a:rPr>
              <a:t>.</a:t>
            </a:r>
            <a:endParaRPr lang="hu-HU" sz="2000" dirty="0">
              <a:latin typeface="Century Gothic" panose="020B0502020202020204" pitchFamily="34" charset="0"/>
            </a:endParaRPr>
          </a:p>
          <a:p>
            <a:endParaRPr lang="hu-HU" sz="2000" b="1" dirty="0">
              <a:latin typeface="Century Gothic" panose="020B0502020202020204" pitchFamily="34" charset="0"/>
            </a:endParaRPr>
          </a:p>
          <a:p>
            <a:endParaRPr lang="hu-HU" sz="2800" b="1" dirty="0" smtClean="0">
              <a:latin typeface="Century Gothic" panose="020B0502020202020204" pitchFamily="34" charset="0"/>
            </a:endParaRPr>
          </a:p>
          <a:p>
            <a:endParaRPr lang="hu-HU" sz="2400" dirty="0">
              <a:latin typeface="Century Gothic" panose="020B0502020202020204" pitchFamily="34" charset="0"/>
            </a:endParaRPr>
          </a:p>
          <a:p>
            <a:endParaRPr lang="hu-HU" sz="2400" dirty="0">
              <a:latin typeface="Century Gothic" panose="020B0502020202020204" pitchFamily="34" charset="0"/>
            </a:endParaRP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830770850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766355" y="531222"/>
            <a:ext cx="10964091" cy="81253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hu-HU" sz="2800" b="1" dirty="0" smtClean="0">
                <a:latin typeface="Century Gothic" panose="020B0502020202020204" pitchFamily="34" charset="0"/>
              </a:rPr>
              <a:t>Pénzügyi terv</a:t>
            </a:r>
          </a:p>
          <a:p>
            <a:endParaRPr lang="hu-HU" sz="2000" dirty="0"/>
          </a:p>
          <a:p>
            <a:r>
              <a:rPr lang="hu-HU" sz="2000" b="1" dirty="0">
                <a:latin typeface="Century Gothic" panose="020B0502020202020204" pitchFamily="34" charset="0"/>
              </a:rPr>
              <a:t>A pénzügyi terv három </a:t>
            </a:r>
            <a:r>
              <a:rPr lang="hu-HU" sz="2000" b="1" dirty="0" smtClean="0">
                <a:latin typeface="Century Gothic" panose="020B0502020202020204" pitchFamily="34" charset="0"/>
              </a:rPr>
              <a:t>tervet foglal magában</a:t>
            </a:r>
            <a:endParaRPr lang="hu-HU" sz="2000" b="1" dirty="0">
              <a:latin typeface="Century Gothic" panose="020B0502020202020204" pitchFamily="34" charset="0"/>
            </a:endParaRPr>
          </a:p>
          <a:p>
            <a:endParaRPr lang="hu-HU" sz="2000" b="1" dirty="0" smtClean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Jövedelemterv</a:t>
            </a:r>
            <a:r>
              <a:rPr lang="hu-HU" sz="2000" dirty="0">
                <a:latin typeface="Century Gothic" panose="020B0502020202020204" pitchFamily="34" charset="0"/>
              </a:rPr>
              <a:t/>
            </a:r>
            <a:br>
              <a:rPr lang="hu-HU" sz="2000" dirty="0">
                <a:latin typeface="Century Gothic" panose="020B0502020202020204" pitchFamily="34" charset="0"/>
              </a:rPr>
            </a:br>
            <a:r>
              <a:rPr lang="hu-HU" sz="2000" dirty="0">
                <a:latin typeface="Century Gothic" panose="020B0502020202020204" pitchFamily="34" charset="0"/>
              </a:rPr>
              <a:t>A jövedelemterv azt mutatja meg, milyen bevételekre és eredményre számít a vállalkozás. Ehhez előre kell jelezni az értékesítési volumeneket és a várható árbevételt. A cél, hogy átfogó képet kapjunk a vállalkozás jövedelmezőségéről.</a:t>
            </a:r>
          </a:p>
          <a:p>
            <a:endParaRPr lang="hu-HU" sz="2000" b="1" dirty="0" smtClean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Mérlegterv</a:t>
            </a:r>
            <a:r>
              <a:rPr lang="hu-HU" sz="2000" dirty="0">
                <a:latin typeface="Century Gothic" panose="020B0502020202020204" pitchFamily="34" charset="0"/>
              </a:rPr>
              <a:t/>
            </a:r>
            <a:br>
              <a:rPr lang="hu-HU" sz="2000" dirty="0">
                <a:latin typeface="Century Gothic" panose="020B0502020202020204" pitchFamily="34" charset="0"/>
              </a:rPr>
            </a:br>
            <a:r>
              <a:rPr lang="hu-HU" sz="2000" dirty="0">
                <a:latin typeface="Century Gothic" panose="020B0502020202020204" pitchFamily="34" charset="0"/>
              </a:rPr>
              <a:t>A mérlegterv bemutatja, hogyan alakul a vállalkozás vagyoni helyzete. Összehasonlítja az induló állapotot a tervidőszak végére várható vagyoni struktúrával.</a:t>
            </a:r>
          </a:p>
          <a:p>
            <a:endParaRPr lang="hu-HU" sz="2000" b="1" dirty="0" smtClean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Likviditási </a:t>
            </a:r>
            <a:r>
              <a:rPr lang="hu-HU" sz="2000" b="1" dirty="0">
                <a:latin typeface="Century Gothic" panose="020B0502020202020204" pitchFamily="34" charset="0"/>
              </a:rPr>
              <a:t>terv</a:t>
            </a:r>
            <a:r>
              <a:rPr lang="hu-HU" sz="2000" dirty="0">
                <a:latin typeface="Century Gothic" panose="020B0502020202020204" pitchFamily="34" charset="0"/>
              </a:rPr>
              <a:t/>
            </a:r>
            <a:br>
              <a:rPr lang="hu-HU" sz="2000" dirty="0">
                <a:latin typeface="Century Gothic" panose="020B0502020202020204" pitchFamily="34" charset="0"/>
              </a:rPr>
            </a:br>
            <a:r>
              <a:rPr lang="hu-HU" sz="2000" dirty="0">
                <a:latin typeface="Century Gothic" panose="020B0502020202020204" pitchFamily="34" charset="0"/>
              </a:rPr>
              <a:t>A likviditási terv a mindenkori pénzügyi helyzetet vizsgálja, figyelembe véve, hogy az értékesítések nem mindig járnak azonnali pénzmozgással. Ez a terv segít előre látni, hogy a vállalkozás képes lesz-e minden kötelezettségét határidőre teljesíteni. Különösen fontos, mert bizonyos költségek (pl. amortizáció) nem jelentenek tényleges kiadást.</a:t>
            </a:r>
          </a:p>
          <a:p>
            <a:pPr algn="just"/>
            <a:endParaRPr lang="hu-HU" sz="2000" dirty="0">
              <a:latin typeface="Century Gothic" panose="020B0502020202020204" pitchFamily="34" charset="0"/>
            </a:endParaRPr>
          </a:p>
          <a:p>
            <a:pPr algn="just"/>
            <a:r>
              <a:rPr lang="hu-HU" sz="2000" dirty="0" smtClean="0">
                <a:latin typeface="Century Gothic" panose="020B0502020202020204" pitchFamily="34" charset="0"/>
              </a:rPr>
              <a:t>.</a:t>
            </a:r>
            <a:endParaRPr lang="hu-HU" sz="2000" dirty="0">
              <a:latin typeface="Century Gothic" panose="020B0502020202020204" pitchFamily="34" charset="0"/>
            </a:endParaRPr>
          </a:p>
          <a:p>
            <a:endParaRPr lang="hu-HU" sz="2000" b="1" dirty="0">
              <a:latin typeface="Century Gothic" panose="020B0502020202020204" pitchFamily="34" charset="0"/>
            </a:endParaRPr>
          </a:p>
          <a:p>
            <a:endParaRPr lang="hu-HU" sz="2800" b="1" dirty="0" smtClean="0">
              <a:latin typeface="Century Gothic" panose="020B0502020202020204" pitchFamily="34" charset="0"/>
            </a:endParaRPr>
          </a:p>
          <a:p>
            <a:endParaRPr lang="hu-HU" sz="2400" dirty="0">
              <a:latin typeface="Century Gothic" panose="020B0502020202020204" pitchFamily="34" charset="0"/>
            </a:endParaRPr>
          </a:p>
          <a:p>
            <a:endParaRPr lang="hu-HU" sz="2400" dirty="0">
              <a:latin typeface="Century Gothic" panose="020B0502020202020204" pitchFamily="34" charset="0"/>
            </a:endParaRP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140245739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975360" y="1245325"/>
            <a:ext cx="10964091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hu-HU" sz="2800" b="1" dirty="0" smtClean="0">
                <a:latin typeface="Century Gothic" panose="020B0502020202020204" pitchFamily="34" charset="0"/>
              </a:rPr>
              <a:t>Pénzügyi terv</a:t>
            </a:r>
          </a:p>
          <a:p>
            <a:endParaRPr lang="hu-HU" sz="2000" dirty="0"/>
          </a:p>
          <a:p>
            <a:r>
              <a:rPr lang="hu-HU" sz="2800" b="1" dirty="0" smtClean="0">
                <a:latin typeface="Century Gothic" panose="020B0502020202020204" pitchFamily="34" charset="0"/>
              </a:rPr>
              <a:t>Kiegészítő </a:t>
            </a:r>
            <a:r>
              <a:rPr lang="hu-HU" sz="2800" b="1" dirty="0">
                <a:latin typeface="Century Gothic" panose="020B0502020202020204" pitchFamily="34" charset="0"/>
              </a:rPr>
              <a:t>pénzügyi </a:t>
            </a:r>
            <a:r>
              <a:rPr lang="hu-HU" sz="2800" b="1" dirty="0" smtClean="0">
                <a:latin typeface="Century Gothic" panose="020B0502020202020204" pitchFamily="34" charset="0"/>
              </a:rPr>
              <a:t>kimutatások</a:t>
            </a:r>
          </a:p>
          <a:p>
            <a:endParaRPr lang="hu-HU" sz="2000" b="1" dirty="0">
              <a:latin typeface="Century Gothic" panose="020B0502020202020204" pitchFamily="34" charset="0"/>
            </a:endParaRPr>
          </a:p>
          <a:p>
            <a:r>
              <a:rPr lang="hu-HU" sz="2400" dirty="0">
                <a:latin typeface="Century Gothic" panose="020B0502020202020204" pitchFamily="34" charset="0"/>
              </a:rPr>
              <a:t>A pénzügyi terv részeként további elemzések is készülhetnek, például:</a:t>
            </a:r>
          </a:p>
          <a:p>
            <a:r>
              <a:rPr lang="hu-HU" sz="2400" b="1" dirty="0">
                <a:latin typeface="Century Gothic" panose="020B0502020202020204" pitchFamily="34" charset="0"/>
              </a:rPr>
              <a:t>cash-flow terv</a:t>
            </a:r>
            <a:r>
              <a:rPr lang="hu-HU" sz="2400" dirty="0">
                <a:latin typeface="Century Gothic" panose="020B0502020202020204" pitchFamily="34" charset="0"/>
              </a:rPr>
              <a:t>, amely a tényleges pénzmozgásokat mutatja be</a:t>
            </a:r>
            <a:r>
              <a:rPr lang="hu-HU" sz="2400" dirty="0" smtClean="0">
                <a:latin typeface="Century Gothic" panose="020B0502020202020204" pitchFamily="34" charset="0"/>
              </a:rPr>
              <a:t>; </a:t>
            </a:r>
          </a:p>
          <a:p>
            <a:r>
              <a:rPr lang="hu-HU" sz="2400" b="1" dirty="0" smtClean="0">
                <a:latin typeface="Century Gothic" panose="020B0502020202020204" pitchFamily="34" charset="0"/>
              </a:rPr>
              <a:t>vagyoni</a:t>
            </a:r>
            <a:r>
              <a:rPr lang="hu-HU" sz="2400" b="1" dirty="0">
                <a:latin typeface="Century Gothic" panose="020B0502020202020204" pitchFamily="34" charset="0"/>
              </a:rPr>
              <a:t>, pénzügyi és jövedelmi helyzetet értékelő mutatók</a:t>
            </a:r>
            <a:r>
              <a:rPr lang="hu-HU" sz="2400" dirty="0">
                <a:latin typeface="Century Gothic" panose="020B0502020202020204" pitchFamily="34" charset="0"/>
              </a:rPr>
              <a:t>, amelyek segítenek megítélni a vállalkozás stabilitását és növekedési potenciálját.</a:t>
            </a:r>
          </a:p>
          <a:p>
            <a:pPr algn="just"/>
            <a:endParaRPr lang="hu-HU" sz="2000" dirty="0">
              <a:latin typeface="Century Gothic" panose="020B0502020202020204" pitchFamily="34" charset="0"/>
            </a:endParaRPr>
          </a:p>
          <a:p>
            <a:endParaRPr lang="hu-HU" sz="2000" b="1" dirty="0">
              <a:latin typeface="Century Gothic" panose="020B0502020202020204" pitchFamily="34" charset="0"/>
            </a:endParaRPr>
          </a:p>
          <a:p>
            <a:endParaRPr lang="hu-HU" sz="2800" b="1" dirty="0" smtClean="0">
              <a:latin typeface="Century Gothic" panose="020B0502020202020204" pitchFamily="34" charset="0"/>
            </a:endParaRPr>
          </a:p>
          <a:p>
            <a:endParaRPr lang="hu-HU" sz="2400" dirty="0">
              <a:latin typeface="Century Gothic" panose="020B0502020202020204" pitchFamily="34" charset="0"/>
            </a:endParaRPr>
          </a:p>
          <a:p>
            <a:endParaRPr lang="hu-HU" sz="2400" dirty="0">
              <a:latin typeface="Century Gothic" panose="020B0502020202020204" pitchFamily="34" charset="0"/>
            </a:endParaRP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674518789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766355" y="531222"/>
            <a:ext cx="10964091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hu-HU" sz="2800" b="1" dirty="0" smtClean="0">
                <a:latin typeface="Century Gothic" panose="020B0502020202020204" pitchFamily="34" charset="0"/>
              </a:rPr>
              <a:t>Szervezeti struktúra</a:t>
            </a:r>
          </a:p>
          <a:p>
            <a:endParaRPr lang="hu-HU" sz="2000" dirty="0"/>
          </a:p>
          <a:p>
            <a:r>
              <a:rPr lang="hu-HU" sz="2000" dirty="0">
                <a:latin typeface="Century Gothic" panose="020B0502020202020204" pitchFamily="34" charset="0"/>
              </a:rPr>
              <a:t>vállalkozás vezetőségének és szervezeti struktúrájának bemutatása kulcsfontosságú része az üzleti tervnek – különösen a befektetők és partnerek számára. Ennek alapján mérhető fel, hogy a csapat mennyire tapasztalt, felkészült és alkalmas a vállalkozás sikeres működtetésére és növekedésének irányítására.</a:t>
            </a: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 </a:t>
            </a: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1</a:t>
            </a:r>
            <a:r>
              <a:rPr lang="hu-HU" sz="2000" b="1" dirty="0">
                <a:latin typeface="Century Gothic" panose="020B0502020202020204" pitchFamily="34" charset="0"/>
              </a:rPr>
              <a:t>. A vezetőség bemutatása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>Ebben a részben részletesen ismertetni kell: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>a vezetők szakmai hátterét és releváns tapasztalatait,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>korábbi eredményeiket és szakértelmüket,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>a vállalkozáson belüli szerepüket és felelősségi köreiket.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>Fontos, hogy egyértelműen kirajzolódjon:</a:t>
            </a:r>
            <a:br>
              <a:rPr lang="hu-HU" sz="2000" dirty="0">
                <a:latin typeface="Century Gothic" panose="020B0502020202020204" pitchFamily="34" charset="0"/>
              </a:rPr>
            </a:br>
            <a:r>
              <a:rPr lang="hu-HU" sz="2000" dirty="0">
                <a:latin typeface="Century Gothic" panose="020B0502020202020204" pitchFamily="34" charset="0"/>
              </a:rPr>
              <a:t>kik állnak a cég élén, milyen kompetenciákra támaszkodik a vállalkozás, és hogyan biztosítja a vezetőség a stabil, átgondolt irányítást</a:t>
            </a:r>
            <a:r>
              <a:rPr lang="hu-HU" sz="2000" dirty="0" smtClean="0">
                <a:latin typeface="Century Gothic" panose="020B0502020202020204" pitchFamily="34" charset="0"/>
              </a:rPr>
              <a:t>.</a:t>
            </a:r>
          </a:p>
          <a:p>
            <a:endParaRPr lang="hu-HU" sz="2000" dirty="0"/>
          </a:p>
        </p:txBody>
      </p:sp>
    </p:spTree>
    <p:extLst>
      <p:ext uri="{BB962C8B-B14F-4D97-AF65-F5344CB8AC3E}">
        <p14:creationId xmlns:p14="http://schemas.microsoft.com/office/powerpoint/2010/main" val="4272686196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766355" y="531222"/>
            <a:ext cx="10964091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hu-HU" sz="2800" b="1" dirty="0" smtClean="0">
                <a:latin typeface="Century Gothic" panose="020B0502020202020204" pitchFamily="34" charset="0"/>
              </a:rPr>
              <a:t>Szervezeti struktúra</a:t>
            </a:r>
          </a:p>
          <a:p>
            <a:endParaRPr lang="hu-HU" sz="2000" dirty="0"/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2</a:t>
            </a:r>
            <a:r>
              <a:rPr lang="hu-HU" sz="2000" b="1" dirty="0">
                <a:latin typeface="Century Gothic" panose="020B0502020202020204" pitchFamily="34" charset="0"/>
              </a:rPr>
              <a:t>. Szervezeti felépítés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>A szervezeti struktúra bemutatása magában foglalja: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>a cég különböző egységeit, részlegeit,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>ezek vezetőit és felelősségi területeiket,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>a főbb munkaköröket és azok szerepét a működésben.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>A világos szervezet felépítése segít abban, hogy az olvasó könnyen </a:t>
            </a:r>
            <a:r>
              <a:rPr lang="hu-HU" sz="2000" dirty="0" err="1">
                <a:latin typeface="Century Gothic" panose="020B0502020202020204" pitchFamily="34" charset="0"/>
              </a:rPr>
              <a:t>átlássa</a:t>
            </a:r>
            <a:r>
              <a:rPr lang="hu-HU" sz="2000" dirty="0">
                <a:latin typeface="Century Gothic" panose="020B0502020202020204" pitchFamily="34" charset="0"/>
              </a:rPr>
              <a:t>, hogyan működik a cég, és hogyan kapcsolódnak egymáshoz az egyes tevékenységek</a:t>
            </a:r>
            <a:r>
              <a:rPr lang="hu-HU" sz="2000" dirty="0" smtClean="0">
                <a:latin typeface="Century Gothic" panose="020B0502020202020204" pitchFamily="34" charset="0"/>
              </a:rPr>
              <a:t>.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b="1" dirty="0">
                <a:latin typeface="Century Gothic" panose="020B0502020202020204" pitchFamily="34" charset="0"/>
              </a:rPr>
              <a:t>3. Döntéshozatal és együttműködés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>A tervnek ki kell térnie arra is: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>hogyan működik a döntéshozatal,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>milyen felelősségi szintek léteznek,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>hogyan zajlik a kommunikáció és az együttműködés a csapaton belül.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>A hatékony döntéshozatali rendszer többek között biztosítja, hogy a feladatok gyorsan és egyértelműen kerüljenek elosztásra, a csapat tagjai pedig tisztában legyenek saját szerepükkel és hatáskörükkel</a:t>
            </a:r>
            <a:r>
              <a:rPr lang="hu-HU" sz="2000" dirty="0" smtClean="0">
                <a:latin typeface="Century Gothic" panose="020B0502020202020204" pitchFamily="34" charset="0"/>
              </a:rPr>
              <a:t>.</a:t>
            </a:r>
          </a:p>
          <a:p>
            <a:endParaRPr lang="hu-HU" sz="2000" dirty="0"/>
          </a:p>
        </p:txBody>
      </p:sp>
    </p:spTree>
    <p:extLst>
      <p:ext uri="{BB962C8B-B14F-4D97-AF65-F5344CB8AC3E}">
        <p14:creationId xmlns:p14="http://schemas.microsoft.com/office/powerpoint/2010/main" val="893434063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766355" y="531222"/>
            <a:ext cx="10964091" cy="78175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hu-HU" sz="2800" b="1" dirty="0" smtClean="0">
                <a:latin typeface="Century Gothic" panose="020B0502020202020204" pitchFamily="34" charset="0"/>
              </a:rPr>
              <a:t>Szervezeti struktúra</a:t>
            </a:r>
          </a:p>
          <a:p>
            <a:endParaRPr lang="hu-HU" sz="2000" dirty="0"/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4</a:t>
            </a:r>
            <a:r>
              <a:rPr lang="hu-HU" sz="2000" b="1" dirty="0">
                <a:latin typeface="Century Gothic" panose="020B0502020202020204" pitchFamily="34" charset="0"/>
              </a:rPr>
              <a:t>. A csapat szerepe a vállalkozás működésében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>A szakasznak ki kell térnie arra, hogy: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>kik dolgoznak a projekten és mi a pontos feladatuk,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>ki koordinálja a csapatot, ki felelős a projektvezetésért,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>hogyan történik az erőforrások elosztása és a munkafolyamatok összehangolása.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>Ezen felül fontos bemutatni, hogyan járul hozzá a csapat munkája a vállalkozás stratégiájának megvalósításához, teljesítményéhez és profitabilitásához</a:t>
            </a:r>
            <a:r>
              <a:rPr lang="hu-HU" sz="2000" dirty="0" smtClean="0">
                <a:latin typeface="Century Gothic" panose="020B0502020202020204" pitchFamily="34" charset="0"/>
              </a:rPr>
              <a:t>.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b="1" dirty="0">
                <a:latin typeface="Century Gothic" panose="020B0502020202020204" pitchFamily="34" charset="0"/>
              </a:rPr>
              <a:t>5. </a:t>
            </a:r>
            <a:r>
              <a:rPr lang="hu-HU" sz="2000" b="1" dirty="0" smtClean="0">
                <a:latin typeface="Century Gothic" panose="020B0502020202020204" pitchFamily="34" charset="0"/>
              </a:rPr>
              <a:t>Jövőbeli </a:t>
            </a:r>
            <a:r>
              <a:rPr lang="hu-HU" sz="2000" b="1" dirty="0">
                <a:latin typeface="Century Gothic" panose="020B0502020202020204" pitchFamily="34" charset="0"/>
              </a:rPr>
              <a:t>bővülés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>Érdemes lehet néhány mondatot szánni arra is, hogy: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>hogyan tervez bővülni a vállalkozás,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>milyen új pozíciók létrehozását tervezi a növekedéssel,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>hogyan biztosítja hosszú távon a vezetői utánpótlást és a szervezeti fejlődést.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>Ez azt mutatja, hogy a vállalkozás nemcsak a jelenlegi működésben gondolkodik, hanem rendelkezik előre mutató, fenntartható szervezeti koncepcióval is.</a:t>
            </a:r>
          </a:p>
          <a:p>
            <a:pPr algn="just"/>
            <a:endParaRPr lang="hu-HU" sz="2000" dirty="0">
              <a:latin typeface="Century Gothic" panose="020B0502020202020204" pitchFamily="34" charset="0"/>
            </a:endParaRPr>
          </a:p>
          <a:p>
            <a:pPr algn="just"/>
            <a:r>
              <a:rPr lang="hu-HU" sz="2000" dirty="0" smtClean="0">
                <a:latin typeface="Century Gothic" panose="020B0502020202020204" pitchFamily="34" charset="0"/>
              </a:rPr>
              <a:t>.</a:t>
            </a:r>
            <a:endParaRPr lang="hu-HU" sz="2000" dirty="0">
              <a:latin typeface="Century Gothic" panose="020B0502020202020204" pitchFamily="34" charset="0"/>
            </a:endParaRPr>
          </a:p>
          <a:p>
            <a:endParaRPr lang="hu-HU" sz="2000" b="1" dirty="0">
              <a:latin typeface="Century Gothic" panose="020B0502020202020204" pitchFamily="34" charset="0"/>
            </a:endParaRPr>
          </a:p>
          <a:p>
            <a:endParaRPr lang="hu-HU" sz="2800" b="1" dirty="0" smtClean="0">
              <a:latin typeface="Century Gothic" panose="020B0502020202020204" pitchFamily="34" charset="0"/>
            </a:endParaRPr>
          </a:p>
          <a:p>
            <a:endParaRPr lang="hu-HU" sz="2400" dirty="0">
              <a:latin typeface="Century Gothic" panose="020B0502020202020204" pitchFamily="34" charset="0"/>
            </a:endParaRPr>
          </a:p>
          <a:p>
            <a:endParaRPr lang="hu-HU" sz="2400" dirty="0">
              <a:latin typeface="Century Gothic" panose="020B0502020202020204" pitchFamily="34" charset="0"/>
            </a:endParaRP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113703149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791755" y="514289"/>
            <a:ext cx="10964091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hu-HU" sz="2800" b="1" dirty="0" smtClean="0">
                <a:latin typeface="Century Gothic" panose="020B0502020202020204" pitchFamily="34" charset="0"/>
              </a:rPr>
              <a:t>Mellékletek</a:t>
            </a:r>
            <a:endParaRPr lang="hu-HU" sz="2000" dirty="0"/>
          </a:p>
          <a:p>
            <a:pPr algn="just"/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400" dirty="0">
                <a:latin typeface="Century Gothic" panose="020B0502020202020204" pitchFamily="34" charset="0"/>
              </a:rPr>
              <a:t>A mellékletben helyet kaphatnak többek között:</a:t>
            </a:r>
          </a:p>
          <a:p>
            <a:r>
              <a:rPr lang="hu-HU" sz="2400" dirty="0">
                <a:latin typeface="Century Gothic" panose="020B0502020202020204" pitchFamily="34" charset="0"/>
              </a:rPr>
              <a:t>a vezetők </a:t>
            </a:r>
            <a:r>
              <a:rPr lang="hu-HU" sz="2400" b="1" dirty="0">
                <a:latin typeface="Century Gothic" panose="020B0502020202020204" pitchFamily="34" charset="0"/>
              </a:rPr>
              <a:t>szakmai életrajzai</a:t>
            </a:r>
            <a:r>
              <a:rPr lang="hu-HU" sz="2400" dirty="0">
                <a:latin typeface="Century Gothic" panose="020B0502020202020204" pitchFamily="34" charset="0"/>
              </a:rPr>
              <a:t>, publikációi, díjai</a:t>
            </a:r>
          </a:p>
          <a:p>
            <a:r>
              <a:rPr lang="hu-HU" sz="2400" dirty="0">
                <a:latin typeface="Century Gothic" panose="020B0502020202020204" pitchFamily="34" charset="0"/>
              </a:rPr>
              <a:t>a termék vagy szolgáltatás </a:t>
            </a:r>
            <a:r>
              <a:rPr lang="hu-HU" sz="2400" b="1" dirty="0">
                <a:latin typeface="Century Gothic" panose="020B0502020202020204" pitchFamily="34" charset="0"/>
              </a:rPr>
              <a:t>részletes ismertetése</a:t>
            </a:r>
            <a:endParaRPr lang="hu-HU" sz="2400" dirty="0">
              <a:latin typeface="Century Gothic" panose="020B0502020202020204" pitchFamily="34" charset="0"/>
            </a:endParaRPr>
          </a:p>
          <a:p>
            <a:r>
              <a:rPr lang="hu-HU" sz="2400" dirty="0">
                <a:latin typeface="Century Gothic" panose="020B0502020202020204" pitchFamily="34" charset="0"/>
              </a:rPr>
              <a:t>a termékre vonatkozó díjak, elismerések</a:t>
            </a:r>
          </a:p>
          <a:p>
            <a:r>
              <a:rPr lang="hu-HU" sz="2400" b="1" dirty="0">
                <a:latin typeface="Century Gothic" panose="020B0502020202020204" pitchFamily="34" charset="0"/>
              </a:rPr>
              <a:t>piackutatási adatok</a:t>
            </a:r>
            <a:r>
              <a:rPr lang="hu-HU" sz="2400" dirty="0">
                <a:latin typeface="Century Gothic" panose="020B0502020202020204" pitchFamily="34" charset="0"/>
              </a:rPr>
              <a:t>, elemzések, statisztikák</a:t>
            </a:r>
          </a:p>
          <a:p>
            <a:r>
              <a:rPr lang="hu-HU" sz="2400" dirty="0">
                <a:latin typeface="Century Gothic" panose="020B0502020202020204" pitchFamily="34" charset="0"/>
              </a:rPr>
              <a:t>gyártási és működési dokumentumok, pl</a:t>
            </a:r>
            <a:r>
              <a:rPr lang="hu-HU" sz="2400" dirty="0" smtClean="0">
                <a:latin typeface="Century Gothic" panose="020B0502020202020204" pitchFamily="34" charset="0"/>
              </a:rPr>
              <a:t>. gyártósorok tanúsítványai,</a:t>
            </a:r>
            <a:endParaRPr lang="hu-HU" sz="2400" dirty="0">
              <a:latin typeface="Century Gothic" panose="020B0502020202020204" pitchFamily="34" charset="0"/>
            </a:endParaRPr>
          </a:p>
          <a:p>
            <a:pPr lvl="1"/>
            <a:r>
              <a:rPr lang="hu-HU" sz="2400" dirty="0">
                <a:latin typeface="Century Gothic" panose="020B0502020202020204" pitchFamily="34" charset="0"/>
              </a:rPr>
              <a:t>minőségellenőrzési kézikönyv</a:t>
            </a:r>
          </a:p>
          <a:p>
            <a:r>
              <a:rPr lang="hu-HU" sz="2400" dirty="0">
                <a:latin typeface="Century Gothic" panose="020B0502020202020204" pitchFamily="34" charset="0"/>
              </a:rPr>
              <a:t>szükséges </a:t>
            </a:r>
            <a:r>
              <a:rPr lang="hu-HU" sz="2400" b="1" dirty="0">
                <a:latin typeface="Century Gothic" panose="020B0502020202020204" pitchFamily="34" charset="0"/>
              </a:rPr>
              <a:t>engedélyek</a:t>
            </a:r>
            <a:r>
              <a:rPr lang="hu-HU" sz="2400" dirty="0">
                <a:latin typeface="Century Gothic" panose="020B0502020202020204" pitchFamily="34" charset="0"/>
              </a:rPr>
              <a:t>, engedélymásolatok</a:t>
            </a:r>
          </a:p>
          <a:p>
            <a:r>
              <a:rPr lang="hu-HU" sz="2400" dirty="0">
                <a:latin typeface="Century Gothic" panose="020B0502020202020204" pitchFamily="34" charset="0"/>
              </a:rPr>
              <a:t>titoktartási nyilatkozat</a:t>
            </a:r>
          </a:p>
          <a:p>
            <a:r>
              <a:rPr lang="hu-HU" sz="2400" dirty="0">
                <a:latin typeface="Century Gothic" panose="020B0502020202020204" pitchFamily="34" charset="0"/>
              </a:rPr>
              <a:t>vevőkkel vagy szállítókkal kötött szerződések másolatai (ha releváns)</a:t>
            </a:r>
          </a:p>
          <a:p>
            <a:r>
              <a:rPr lang="hu-HU" sz="2400" dirty="0">
                <a:latin typeface="Century Gothic" panose="020B0502020202020204" pitchFamily="34" charset="0"/>
              </a:rPr>
              <a:t>finanszírozókkal, partnerekkel kötött megállapodások</a:t>
            </a:r>
          </a:p>
          <a:p>
            <a:r>
              <a:rPr lang="hu-HU" sz="2400" dirty="0">
                <a:latin typeface="Century Gothic" panose="020B0502020202020204" pitchFamily="34" charset="0"/>
              </a:rPr>
              <a:t>könyvvizsgálói jelentések, auditok</a:t>
            </a:r>
          </a:p>
          <a:p>
            <a:pPr algn="just"/>
            <a:endParaRPr lang="hu-HU" sz="2400" dirty="0" smtClean="0">
              <a:latin typeface="Century Gothic" panose="020B0502020202020204" pitchFamily="34" charset="0"/>
            </a:endParaRP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452953077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2159727" y="2795451"/>
            <a:ext cx="1096409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hu-HU" sz="5400" b="1" dirty="0" smtClean="0">
                <a:latin typeface="Century Gothic" panose="020B0502020202020204" pitchFamily="34" charset="0"/>
              </a:rPr>
              <a:t>Köszönöm a figyelmet!</a:t>
            </a:r>
            <a:endParaRPr lang="hu-HU" sz="5400" dirty="0">
              <a:latin typeface="Century Gothic" panose="020B0502020202020204" pitchFamily="34" charset="0"/>
            </a:endParaRPr>
          </a:p>
          <a:p>
            <a:pPr algn="just"/>
            <a:endParaRPr lang="hu-HU" sz="2400" dirty="0" smtClean="0">
              <a:latin typeface="Century Gothic" panose="020B0502020202020204" pitchFamily="34" charset="0"/>
            </a:endParaRP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69887366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us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D9B247"/>
      </a:accent1>
      <a:accent2>
        <a:srgbClr val="CC702D"/>
      </a:accent2>
      <a:accent3>
        <a:srgbClr val="B53A31"/>
      </a:accent3>
      <a:accent4>
        <a:srgbClr val="815F56"/>
      </a:accent4>
      <a:accent5>
        <a:srgbClr val="AE9E7C"/>
      </a:accent5>
      <a:accent6>
        <a:srgbClr val="7B8865"/>
      </a:accent6>
      <a:hlink>
        <a:srgbClr val="BB7826"/>
      </a:hlink>
      <a:folHlink>
        <a:srgbClr val="CF9C5F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E4E49EB0-FB00-41F5-9359-4843D783A23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1284</TotalTime>
  <Words>3768</Words>
  <Application>Microsoft Office PowerPoint</Application>
  <PresentationFormat>Szélesvásznú</PresentationFormat>
  <Paragraphs>1000</Paragraphs>
  <Slides>81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4</vt:i4>
      </vt:variant>
      <vt:variant>
        <vt:lpstr>Téma</vt:lpstr>
      </vt:variant>
      <vt:variant>
        <vt:i4>1</vt:i4>
      </vt:variant>
      <vt:variant>
        <vt:lpstr>Diacímek</vt:lpstr>
      </vt:variant>
      <vt:variant>
        <vt:i4>81</vt:i4>
      </vt:variant>
    </vt:vector>
  </HeadingPairs>
  <TitlesOfParts>
    <vt:vector size="86" baseType="lpstr">
      <vt:lpstr>Arial</vt:lpstr>
      <vt:lpstr>Century Gothic</vt:lpstr>
      <vt:lpstr>Garamond</vt:lpstr>
      <vt:lpstr>Inter</vt:lpstr>
      <vt:lpstr>Organikus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PowerPoint-bemutató</dc:title>
  <dc:creator>Pataki-Németh Zsuzsanna</dc:creator>
  <cp:lastModifiedBy>Pataki-Németh Zsuzsanna</cp:lastModifiedBy>
  <cp:revision>72</cp:revision>
  <dcterms:created xsi:type="dcterms:W3CDTF">2025-11-18T14:41:04Z</dcterms:created>
  <dcterms:modified xsi:type="dcterms:W3CDTF">2025-11-19T12:05:43Z</dcterms:modified>
</cp:coreProperties>
</file>